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0"/>
  </p:notesMasterIdLst>
  <p:sldIdLst>
    <p:sldId id="256" r:id="rId2"/>
    <p:sldId id="323" r:id="rId3"/>
    <p:sldId id="313" r:id="rId4"/>
    <p:sldId id="324" r:id="rId5"/>
    <p:sldId id="325" r:id="rId6"/>
    <p:sldId id="326" r:id="rId7"/>
    <p:sldId id="327" r:id="rId8"/>
    <p:sldId id="355" r:id="rId9"/>
    <p:sldId id="337" r:id="rId10"/>
    <p:sldId id="329" r:id="rId11"/>
    <p:sldId id="330" r:id="rId12"/>
    <p:sldId id="331" r:id="rId13"/>
    <p:sldId id="356" r:id="rId14"/>
    <p:sldId id="332" r:id="rId15"/>
    <p:sldId id="333" r:id="rId16"/>
    <p:sldId id="334" r:id="rId17"/>
    <p:sldId id="338" r:id="rId18"/>
    <p:sldId id="339" r:id="rId19"/>
    <p:sldId id="340" r:id="rId20"/>
    <p:sldId id="341" r:id="rId21"/>
    <p:sldId id="342" r:id="rId22"/>
    <p:sldId id="335" r:id="rId23"/>
    <p:sldId id="343" r:id="rId24"/>
    <p:sldId id="357" r:id="rId25"/>
    <p:sldId id="344" r:id="rId26"/>
    <p:sldId id="345" r:id="rId27"/>
    <p:sldId id="346" r:id="rId28"/>
    <p:sldId id="347" r:id="rId29"/>
    <p:sldId id="348" r:id="rId30"/>
    <p:sldId id="349" r:id="rId31"/>
    <p:sldId id="336" r:id="rId32"/>
    <p:sldId id="350" r:id="rId33"/>
    <p:sldId id="351" r:id="rId34"/>
    <p:sldId id="352" r:id="rId35"/>
    <p:sldId id="353" r:id="rId36"/>
    <p:sldId id="354" r:id="rId37"/>
    <p:sldId id="358" r:id="rId38"/>
    <p:sldId id="317" r:id="rId39"/>
  </p:sldIdLst>
  <p:sldSz cx="9144000" cy="5143500" type="screen16x9"/>
  <p:notesSz cx="6858000" cy="9144000"/>
  <p:embeddedFontLst>
    <p:embeddedFont>
      <p:font typeface="나눔바른펜" panose="020B0503000000000000" pitchFamily="34" charset="-127"/>
      <p:regular r:id="rId41"/>
      <p:bold r:id="rId42"/>
    </p:embeddedFont>
    <p:embeddedFont>
      <p:font typeface="BM HANNA Air OTF" panose="020B0600000101010101" pitchFamily="34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BA2F"/>
    <a:srgbClr val="3087B2"/>
    <a:srgbClr val="FFCC66"/>
    <a:srgbClr val="000000"/>
    <a:srgbClr val="5DACD3"/>
    <a:srgbClr val="F72D70"/>
    <a:srgbClr val="79FFFF"/>
    <a:srgbClr val="FC8C29"/>
    <a:srgbClr val="D9B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1"/>
    <p:restoredTop sz="69201"/>
  </p:normalViewPr>
  <p:slideViewPr>
    <p:cSldViewPr snapToGrid="0">
      <p:cViewPr>
        <p:scale>
          <a:sx n="133" d="100"/>
          <a:sy n="133" d="100"/>
        </p:scale>
        <p:origin x="24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A664C-0B12-E146-A6B5-65D96453D2FD}" type="datetimeFigureOut">
              <a:rPr kumimoji="1" lang="ko-Kore-KR" altLang="en-US" smtClean="0"/>
              <a:t>2022. 5. 16.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73F8-2C59-0947-9C94-8CDAA7A3359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027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427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깃신은</a:t>
            </a:r>
            <a:r>
              <a:rPr kumimoji="1" lang="ko-KR" altLang="en-US" dirty="0"/>
              <a:t> 로컬 깃 저장소에 파일들을 저장하였으므로 이 로컬 저장소를 처음에 만든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원격 저장소</a:t>
            </a:r>
            <a:r>
              <a:rPr kumimoji="1" lang="en-US" altLang="ko-KR" dirty="0"/>
              <a:t>(Repository)</a:t>
            </a:r>
            <a:r>
              <a:rPr kumimoji="1" lang="ko-KR" altLang="en-US" dirty="0"/>
              <a:t>에 반영하려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깃허브에</a:t>
            </a:r>
            <a:r>
              <a:rPr kumimoji="1" lang="ko-KR" altLang="en-US" dirty="0"/>
              <a:t> 접속하기 위해 로그인을 하듯이 터미널을 이용하여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원격 저장소에 반영하기 위해서는 </a:t>
            </a:r>
            <a:r>
              <a:rPr kumimoji="1" lang="en-US" altLang="ko-KR" dirty="0"/>
              <a:t>git config</a:t>
            </a:r>
            <a:r>
              <a:rPr kumimoji="1" lang="ko-KR" altLang="en-US" dirty="0"/>
              <a:t> 명령어를 이용하여 자신이 누구인지 서명을 </a:t>
            </a:r>
            <a:r>
              <a:rPr kumimoji="1" lang="ko-KR" altLang="en-US" dirty="0" err="1"/>
              <a:t>해야한다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서명을 위해 깃을 다음과 같은 명령어로 설정하였다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config --global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user.name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=＂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gitsin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＂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config --global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user.email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=”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gitsin@ssu.co.kr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이름과 이메일은 사용하던 유저 이름과 이메일 주소로 설정하였습니다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config –global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user.name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git config –global </a:t>
            </a:r>
            <a:r>
              <a:rPr lang="en-US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user.email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명령어를 통해 자신의 로컬 환경에서 깃 유저 이름과 유저 이메일을 조회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수정할 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494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자신의 로컬 깃 저장소와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원격저장소를 연동하기 위하여 </a:t>
            </a:r>
            <a:r>
              <a:rPr kumimoji="1" lang="en-US" altLang="ko-KR" dirty="0"/>
              <a:t>git remote</a:t>
            </a:r>
            <a:r>
              <a:rPr kumimoji="1" lang="ko-KR" altLang="en-US" dirty="0"/>
              <a:t> 명령어를 사용하였다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remote add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원격저장소 이름</a:t>
            </a:r>
            <a:r>
              <a:rPr kumimoji="1" lang="en-US" altLang="ko-KR" dirty="0"/>
              <a:t>&gt;</a:t>
            </a:r>
            <a:r>
              <a:rPr kumimoji="1" lang="en-US" altLang="ko-Kore-KR" dirty="0"/>
              <a:t> &lt;</a:t>
            </a:r>
            <a:r>
              <a:rPr kumimoji="1" lang="ko-KR" altLang="en-US" dirty="0"/>
              <a:t>원격 깃 저장소의 주소</a:t>
            </a:r>
            <a:r>
              <a:rPr kumimoji="1" lang="en-US" altLang="ko-KR" dirty="0"/>
              <a:t>&gt;:</a:t>
            </a:r>
            <a:r>
              <a:rPr kumimoji="1" lang="ko-KR" altLang="en-US" dirty="0"/>
              <a:t> 로컬 깃 저장소를 원격 깃 저장소에 연결하기 위해 사용하는 명령어</a:t>
            </a:r>
            <a:endParaRPr kumimoji="1" lang="en-US" altLang="ko-KR" dirty="0"/>
          </a:p>
          <a:p>
            <a:r>
              <a:rPr kumimoji="1" lang="en-US" altLang="ko-Kore-KR" dirty="0"/>
              <a:t>Git remote get-</a:t>
            </a:r>
            <a:r>
              <a:rPr kumimoji="1" lang="en-US" altLang="ko-Kore-KR" dirty="0" err="1"/>
              <a:t>url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원격저장소 이름</a:t>
            </a:r>
            <a:r>
              <a:rPr kumimoji="1" lang="en-US" altLang="ko-KR" dirty="0"/>
              <a:t>&gt;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원격 저장소 이름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에 해당하는 원격 저장소의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을 조회하는 명령어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기본 원격 저장소의 이름은 보통</a:t>
            </a:r>
            <a:r>
              <a:rPr kumimoji="1" lang="en-US" altLang="ko-KR" dirty="0"/>
              <a:t> origin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193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로컬</a:t>
            </a:r>
            <a:r>
              <a:rPr kumimoji="1" lang="ko-KR" altLang="en-US" dirty="0"/>
              <a:t> 깃 저장소를 원격 깃 저장소와 연결을 마친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 명령어를 이용하여 로컬 저장소의 변경 이력</a:t>
            </a:r>
            <a:r>
              <a:rPr kumimoji="1" lang="en-US" altLang="ko-KR" dirty="0"/>
              <a:t>(commit)</a:t>
            </a:r>
            <a:r>
              <a:rPr kumimoji="1" lang="ko-KR" altLang="en-US" dirty="0"/>
              <a:t>을 원격 저장소에 반영하였다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잇신은</a:t>
            </a:r>
            <a:r>
              <a:rPr kumimoji="1" lang="ko-KR" altLang="en-US" dirty="0"/>
              <a:t> 명령어를 실행하고 연결한 원격 저장소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repository)</a:t>
            </a:r>
            <a:r>
              <a:rPr kumimoji="1" lang="ko-KR" altLang="en-US" dirty="0"/>
              <a:t>을 들어가 로컬에서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이 제대로 반영되었음을 확인할 수 있었다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Git push &lt;</a:t>
            </a:r>
            <a:r>
              <a:rPr kumimoji="1" lang="ko-KR" altLang="en-US" dirty="0"/>
              <a:t>원격 저장소 이름</a:t>
            </a:r>
            <a:r>
              <a:rPr kumimoji="1" lang="en-US" altLang="ko-KR" dirty="0"/>
              <a:t>&gt;&lt;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이름</a:t>
            </a:r>
            <a:r>
              <a:rPr kumimoji="1" lang="en-US" altLang="ko-KR" dirty="0"/>
              <a:t>&gt;:</a:t>
            </a:r>
            <a:r>
              <a:rPr kumimoji="1" lang="ko-KR" altLang="en-US" dirty="0"/>
              <a:t> 로컬 저장소의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을 원격 저장소에 반영하도록 하는 명령어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이전 설명에서는 원격 저장소의 이름을 </a:t>
            </a:r>
            <a:r>
              <a:rPr kumimoji="1" lang="en-US" altLang="ko-KR" dirty="0"/>
              <a:t>origin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기본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이름이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였기 때문에 </a:t>
            </a:r>
            <a:r>
              <a:rPr kumimoji="1" lang="en-US" altLang="ko-KR" dirty="0"/>
              <a:t>git push origin master</a:t>
            </a:r>
            <a:r>
              <a:rPr kumimoji="1" lang="ko-KR" altLang="en-US" dirty="0"/>
              <a:t>을 입력하였다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(Branch </a:t>
            </a:r>
            <a:r>
              <a:rPr kumimoji="1" lang="ko-KR" altLang="en-US" dirty="0"/>
              <a:t>개념에 대해서는 후술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128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깃신은</a:t>
            </a:r>
            <a:r>
              <a:rPr kumimoji="1" lang="ko-KR" altLang="en-US" dirty="0"/>
              <a:t> 본격적으로 프로젝트를 진행하기 위해 구현 파일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source.md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생성하고 계산기의 </a:t>
            </a:r>
            <a:r>
              <a:rPr kumimoji="1" lang="en-US" altLang="ko-KR" dirty="0"/>
              <a:t>+</a:t>
            </a:r>
            <a:r>
              <a:rPr kumimoji="1" lang="ko-KR" altLang="en-US" dirty="0"/>
              <a:t>연산 기능을 구현하였다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구현을 깃 원격 저장소에 반영하기 위해 </a:t>
            </a:r>
            <a:r>
              <a:rPr kumimoji="1" lang="en-US" altLang="ko-KR" dirty="0"/>
              <a:t>add, commit, push </a:t>
            </a:r>
            <a:r>
              <a:rPr kumimoji="1" lang="ko-KR" altLang="en-US" dirty="0"/>
              <a:t>명령어를 순서대로 실행하였다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859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깃신이</a:t>
            </a:r>
            <a:r>
              <a:rPr kumimoji="1" lang="ko-KR" altLang="en-US" dirty="0"/>
              <a:t> 계산기 프로젝트를 진행해 나가고 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깃신의</a:t>
            </a:r>
            <a:r>
              <a:rPr kumimoji="1" lang="ko-KR" altLang="en-US" dirty="0"/>
              <a:t> 여동생인 </a:t>
            </a:r>
            <a:r>
              <a:rPr kumimoji="1" lang="ko-KR" altLang="en-US" dirty="0" err="1"/>
              <a:t>깃순이가</a:t>
            </a:r>
            <a:r>
              <a:rPr kumimoji="1" lang="ko-KR" altLang="en-US" dirty="0"/>
              <a:t> 자신도 프로젝트에 참여하고 싶다는 의사를 밝혔다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깃순이에게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깃허브</a:t>
            </a:r>
            <a:r>
              <a:rPr kumimoji="1" lang="ko-KR" altLang="en-US" dirty="0"/>
              <a:t> 원격 저장소</a:t>
            </a:r>
            <a:r>
              <a:rPr kumimoji="1" lang="en-US" altLang="ko-KR" dirty="0"/>
              <a:t>(Repository)</a:t>
            </a:r>
            <a:r>
              <a:rPr kumimoji="1" lang="ko-KR" altLang="en-US" dirty="0"/>
              <a:t> 주소를 알려주었고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레포지토리를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clone </a:t>
            </a:r>
            <a:r>
              <a:rPr kumimoji="1" lang="ko-KR" altLang="en-US" dirty="0"/>
              <a:t>명령어를 이용해 자신의 로컬 환경으로 가져왔다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clone &lt;repository URL&gt;: </a:t>
            </a:r>
            <a:r>
              <a:rPr kumimoji="1" lang="ko-KR" altLang="en-US" dirty="0"/>
              <a:t>원격 깃 저장소를 현재 환경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로컬 환경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복제</a:t>
            </a:r>
            <a:r>
              <a:rPr kumimoji="1" lang="en-US" altLang="ko-KR" dirty="0"/>
              <a:t>(clone)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528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깃순이는</a:t>
            </a:r>
            <a:r>
              <a:rPr kumimoji="1" lang="ko-KR" altLang="en-US" dirty="0"/>
              <a:t> 클론을 받은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연산 기능 구현을 담당하기로 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기능 구현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따로 관리하기 위해 </a:t>
            </a:r>
            <a:r>
              <a:rPr kumimoji="1" lang="en-US" altLang="ko-KR" dirty="0"/>
              <a:t>feature1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‘branch’ </a:t>
            </a:r>
            <a:r>
              <a:rPr kumimoji="1" lang="ko-KR" altLang="en-US" dirty="0"/>
              <a:t>명령어를 이용하여 만들고 로컬 프로젝트의 </a:t>
            </a:r>
            <a:r>
              <a:rPr kumimoji="1" lang="ko-KR" altLang="en-US" dirty="0" err="1"/>
              <a:t>브랜치를</a:t>
            </a:r>
            <a:r>
              <a:rPr kumimoji="1" lang="en-US" altLang="ko-KR" dirty="0"/>
              <a:t> feature1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＇checkout’</a:t>
            </a:r>
            <a:r>
              <a:rPr kumimoji="1" lang="ko-KR" altLang="en-US" dirty="0"/>
              <a:t> 명령어를 이용해 이동하였다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branch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브랜치이름</a:t>
            </a:r>
            <a:r>
              <a:rPr kumimoji="1" lang="en-US" altLang="ko-KR" dirty="0"/>
              <a:t>&gt;:</a:t>
            </a:r>
            <a:r>
              <a:rPr kumimoji="1" lang="ko-KR" altLang="en-US" dirty="0"/>
              <a:t> 새로운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작성</a:t>
            </a:r>
            <a:endParaRPr kumimoji="1" lang="en-US" altLang="ko-KR" dirty="0"/>
          </a:p>
          <a:p>
            <a:r>
              <a:rPr kumimoji="1" lang="en-US" altLang="ko-Kore-KR" dirty="0"/>
              <a:t>Git branch: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목록 전체 확인</a:t>
            </a:r>
            <a:endParaRPr kumimoji="1" lang="en-US" altLang="ko-KR" dirty="0"/>
          </a:p>
          <a:p>
            <a:r>
              <a:rPr kumimoji="1" lang="en-US" altLang="ko-Kore-KR" dirty="0"/>
              <a:t>Git branch –d &lt;</a:t>
            </a:r>
            <a:r>
              <a:rPr kumimoji="1" lang="ko-KR" altLang="en-US" dirty="0" err="1"/>
              <a:t>브랜치이름</a:t>
            </a:r>
            <a:r>
              <a:rPr kumimoji="1" lang="en-US" altLang="ko-KR" dirty="0"/>
              <a:t>&gt;: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삭제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81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독립적으로 어떤 작업을 진행하기 위한 개념입니다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필요에 의해 만들어지는 각각의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받지 않기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작업을 동시에 진행할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이렇게 만들어진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병합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함으로써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작업한 내용을 다시 새로운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58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깃순이가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만드는 동안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프로젝트 구현에 도움이 될 공통함수 </a:t>
            </a:r>
            <a:r>
              <a:rPr kumimoji="1" lang="en-US" altLang="ko-KR" dirty="0"/>
              <a:t>util()</a:t>
            </a:r>
            <a:r>
              <a:rPr kumimoji="1" lang="ko-KR" altLang="en-US" dirty="0"/>
              <a:t> 을 구현하고 원격 저장소에 반영하였다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깃순이에게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깃순이가</a:t>
            </a:r>
            <a:r>
              <a:rPr kumimoji="1" lang="ko-KR" altLang="en-US" dirty="0"/>
              <a:t> 만든 </a:t>
            </a:r>
            <a:r>
              <a:rPr kumimoji="1" lang="ko-KR" altLang="en-US" dirty="0" err="1"/>
              <a:t>브랜치에도</a:t>
            </a:r>
            <a:r>
              <a:rPr kumimoji="1" lang="ko-KR" altLang="en-US" dirty="0"/>
              <a:t> 반영하고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함수를 이용해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기능을 구현할 것을 요구하였다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348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깃순은</a:t>
            </a:r>
            <a:r>
              <a:rPr kumimoji="1" lang="ko-KR" altLang="en-US" dirty="0"/>
              <a:t> 원격 저장소에 확인하여 </a:t>
            </a:r>
            <a:r>
              <a:rPr kumimoji="1" lang="ko-KR" altLang="en-US" dirty="0" err="1"/>
              <a:t>깃신이</a:t>
            </a:r>
            <a:r>
              <a:rPr kumimoji="1" lang="ko-KR" altLang="en-US" dirty="0"/>
              <a:t> 반영 요구한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찾아 </a:t>
            </a:r>
            <a:r>
              <a:rPr kumimoji="1" lang="ko-KR" altLang="en-US" dirty="0" err="1"/>
              <a:t>커밋의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클립보드에 복사하였다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remote update</a:t>
            </a:r>
            <a:r>
              <a:rPr kumimoji="1" lang="ko-KR" altLang="en-US" dirty="0"/>
              <a:t> 명령어를 통해 로컬환경에서 원격 저장소의 정보를 업데이트 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cherry-pick </a:t>
            </a:r>
            <a:r>
              <a:rPr kumimoji="1" lang="ko-KR" altLang="en-US" dirty="0"/>
              <a:t>명령어의 인자로 </a:t>
            </a:r>
            <a:r>
              <a:rPr kumimoji="1" lang="ko-KR" altLang="en-US" dirty="0" err="1"/>
              <a:t>커밋의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전달하여 해당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현재 로컬 저장소에 반영하였다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깃순은</a:t>
            </a:r>
            <a:r>
              <a:rPr kumimoji="1" lang="ko-KR" altLang="en-US" dirty="0"/>
              <a:t> 자신의 로컬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반영할 수 있었다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remote update: </a:t>
            </a:r>
            <a:r>
              <a:rPr kumimoji="1" lang="ko-KR" altLang="en-US" dirty="0"/>
              <a:t>모든 원격 </a:t>
            </a:r>
            <a:r>
              <a:rPr kumimoji="1" lang="ko-KR" altLang="en-US" dirty="0" err="1"/>
              <a:t>브랜치들을</a:t>
            </a:r>
            <a:r>
              <a:rPr kumimoji="1" lang="ko-KR" altLang="en-US" dirty="0"/>
              <a:t> 업데이트 하여 최신 상태로 갱신한다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현재는 로컬에서 </a:t>
            </a:r>
            <a:r>
              <a:rPr kumimoji="1" lang="ko-KR" altLang="en-US" dirty="0" err="1"/>
              <a:t>해시값에</a:t>
            </a:r>
            <a:r>
              <a:rPr kumimoji="1" lang="ko-KR" altLang="en-US" dirty="0"/>
              <a:t> 해당하는 원격 저장소의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찾기 위해 원격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최신 상태로 갱신함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Git cherry-pick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&lt;commit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값</a:t>
            </a:r>
            <a:r>
              <a:rPr kumimoji="1" lang="en-US" altLang="ko-KR" dirty="0"/>
              <a:t>1&gt;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&lt;commit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hash</a:t>
            </a:r>
            <a:r>
              <a:rPr kumimoji="1" lang="ko-KR" altLang="en-US" dirty="0"/>
              <a:t>값</a:t>
            </a:r>
            <a:r>
              <a:rPr kumimoji="1" lang="en-US" altLang="ko-KR" dirty="0"/>
              <a:t>2&gt;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…: </a:t>
            </a:r>
            <a:r>
              <a:rPr kumimoji="1" lang="ko-KR" altLang="en-US" dirty="0"/>
              <a:t>다른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있는 해시에 해당하는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반영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여러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반영 가능</a:t>
            </a:r>
            <a:endParaRPr kumimoji="1" lang="en-US" altLang="ko-KR" dirty="0"/>
          </a:p>
          <a:p>
            <a:r>
              <a:rPr kumimoji="1" lang="en-US" altLang="ko-KR" dirty="0"/>
              <a:t> --continue </a:t>
            </a:r>
            <a:r>
              <a:rPr kumimoji="1" lang="ko-KR" altLang="en-US" dirty="0"/>
              <a:t>옵션을 사용하면 </a:t>
            </a:r>
            <a:r>
              <a:rPr kumimoji="1" lang="en-US" altLang="ko-KR" dirty="0"/>
              <a:t>conflict</a:t>
            </a:r>
            <a:r>
              <a:rPr kumimoji="1" lang="ko-KR" altLang="en-US" dirty="0"/>
              <a:t> 발생 시 </a:t>
            </a:r>
            <a:r>
              <a:rPr kumimoji="1" lang="en-US" altLang="ko-KR" dirty="0"/>
              <a:t>conflict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해결하고 </a:t>
            </a:r>
            <a:r>
              <a:rPr kumimoji="1" lang="en-US" altLang="ko-KR" dirty="0"/>
              <a:t>cherry-pick</a:t>
            </a:r>
            <a:r>
              <a:rPr kumimoji="1" lang="ko-KR" altLang="en-US" dirty="0"/>
              <a:t>을 진행함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--abort </a:t>
            </a:r>
            <a:r>
              <a:rPr kumimoji="1" lang="ko-KR" altLang="en-US" dirty="0"/>
              <a:t>옵션을 사용하면 </a:t>
            </a:r>
            <a:r>
              <a:rPr kumimoji="1" lang="en-US" altLang="ko-KR" dirty="0"/>
              <a:t>conflict </a:t>
            </a:r>
            <a:r>
              <a:rPr kumimoji="1" lang="ko-KR" altLang="en-US" dirty="0"/>
              <a:t>발생 시 명령어 실행 이전으로 되돌아감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340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그동안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*연산 기능을 구현하고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아직 커밋하기 껄끄러운 상태에서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에서 구현한 </a:t>
            </a:r>
            <a:r>
              <a:rPr kumimoji="1" lang="en-US" altLang="ko-KR" dirty="0"/>
              <a:t>util()</a:t>
            </a:r>
            <a:r>
              <a:rPr kumimoji="1" lang="ko-KR" altLang="en-US" dirty="0"/>
              <a:t>함수에 버그가 존재한다는 사실을 알아냈다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지금까지 *연산 기능 구현한 것을 초기화 시키고 싶지 않았기 때문에 </a:t>
            </a:r>
            <a:r>
              <a:rPr kumimoji="1" lang="en-US" altLang="ko-KR" dirty="0"/>
              <a:t>stash</a:t>
            </a:r>
            <a:r>
              <a:rPr kumimoji="1" lang="ko-KR" altLang="en-US" dirty="0"/>
              <a:t> 명령어를 이용해 지금까지 작업한 내용을 임시 스택에 저장한다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stash: </a:t>
            </a:r>
            <a:r>
              <a:rPr kumimoji="1" lang="ko-KR" altLang="en-US" dirty="0"/>
              <a:t>새로운 </a:t>
            </a:r>
            <a:r>
              <a:rPr kumimoji="1" lang="en-US" altLang="ko-Kore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스택에 만들어 하던 작업을 임시로 저장한다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변경사항을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을 사용하지 않고 임시 저장할 때 사용</a:t>
            </a:r>
            <a:endParaRPr kumimoji="1" lang="en-US" altLang="ko-KR" dirty="0"/>
          </a:p>
          <a:p>
            <a:r>
              <a:rPr kumimoji="1" lang="en-US" altLang="ko-KR" dirty="0"/>
              <a:t>Git stash pop: </a:t>
            </a:r>
            <a:r>
              <a:rPr kumimoji="1" lang="ko-KR" altLang="en-US" dirty="0"/>
              <a:t>스택에 임시 저장한 파일들을 </a:t>
            </a:r>
            <a:r>
              <a:rPr kumimoji="1" lang="en-US" altLang="ko-KR" dirty="0"/>
              <a:t>pop </a:t>
            </a:r>
            <a:r>
              <a:rPr kumimoji="1" lang="ko-KR" altLang="en-US" dirty="0"/>
              <a:t>하는데 사용</a:t>
            </a:r>
            <a:endParaRPr kumimoji="1" lang="en-US" altLang="ko-KR" dirty="0"/>
          </a:p>
          <a:p>
            <a:r>
              <a:rPr kumimoji="1" lang="en-US" altLang="ko-KR" dirty="0"/>
              <a:t>Git stash list: stash stack</a:t>
            </a:r>
            <a:r>
              <a:rPr kumimoji="1" lang="ko-KR" altLang="en-US" dirty="0"/>
              <a:t>에 저장된 파일들을 확인하는데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18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숭실대에서 깃의 신이라고 불리는 </a:t>
            </a:r>
            <a:r>
              <a:rPr lang="ko-KR" altLang="en-US" dirty="0" err="1"/>
              <a:t>깃신은</a:t>
            </a:r>
            <a:r>
              <a:rPr lang="ko-KR" altLang="en-US" dirty="0"/>
              <a:t> 여름방학을 맞아 웹 계산기를 만드는 프로젝트를 진행하려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깃신은</a:t>
            </a:r>
            <a:r>
              <a:rPr lang="ko-KR" altLang="en-US" dirty="0"/>
              <a:t> 다음과 같이 프로젝트를 만들고</a:t>
            </a:r>
            <a:r>
              <a:rPr lang="en-US" altLang="ko-KR" dirty="0"/>
              <a:t>,</a:t>
            </a:r>
            <a:r>
              <a:rPr lang="ko-KR" altLang="en-US" dirty="0"/>
              <a:t> 프로젝트에 대해서 설명을 하는 </a:t>
            </a:r>
            <a:r>
              <a:rPr lang="en-US" altLang="ko-KR" dirty="0" err="1"/>
              <a:t>README.md</a:t>
            </a:r>
            <a:r>
              <a:rPr lang="en-US" altLang="ko-KR" dirty="0"/>
              <a:t> </a:t>
            </a:r>
            <a:r>
              <a:rPr lang="ko-KR" altLang="en-US" dirty="0"/>
              <a:t>파일을 작성하였다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281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branch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로 바꾸고 </a:t>
            </a:r>
            <a:r>
              <a:rPr kumimoji="1" lang="en-US" altLang="ko-KR" dirty="0"/>
              <a:t>util </a:t>
            </a:r>
            <a:r>
              <a:rPr kumimoji="1" lang="ko-KR" altLang="en-US" dirty="0"/>
              <a:t>함수를 수정해서 재 반영하였다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055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Master</a:t>
            </a:r>
            <a:r>
              <a:rPr kumimoji="1" lang="ko-Kore-KR" altLang="en-US" dirty="0"/>
              <a:t>에서 버그를 수정한 깃신은 다시 </a:t>
            </a:r>
            <a:r>
              <a:rPr kumimoji="1" lang="en-US" altLang="ko-Kore-KR" dirty="0"/>
              <a:t>feature2</a:t>
            </a:r>
            <a:r>
              <a:rPr kumimoji="1" lang="ko-Kore-KR" altLang="en-US" dirty="0"/>
              <a:t>로 돌아와서 아까 하던 작업을 마저 하기 위해 </a:t>
            </a:r>
            <a:r>
              <a:rPr kumimoji="1" lang="en-US" altLang="ko-Kore-KR" dirty="0"/>
              <a:t>stash pop </a:t>
            </a:r>
            <a:r>
              <a:rPr kumimoji="1" lang="ko-Kore-KR" altLang="en-US" dirty="0"/>
              <a:t>명령어를 이용하여 앞에 </a:t>
            </a:r>
            <a:r>
              <a:rPr kumimoji="1" lang="en-US" altLang="ko-Kore-KR" dirty="0"/>
              <a:t>git stash </a:t>
            </a:r>
            <a:r>
              <a:rPr kumimoji="1" lang="ko-Kore-KR" altLang="en-US" dirty="0"/>
              <a:t>명령어로 저장한 임시 파일들을 다시 꺼내왔다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stash: </a:t>
            </a:r>
            <a:r>
              <a:rPr kumimoji="1" lang="ko-KR" altLang="en-US" dirty="0"/>
              <a:t>새로운 </a:t>
            </a:r>
            <a:r>
              <a:rPr kumimoji="1" lang="en-US" altLang="ko-Kore-KR" dirty="0"/>
              <a:t>stash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스택에 만들어 하던 작업을 임시로 저장한다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변경사항을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을 사용하지 않고 임시 저장할 때 사용</a:t>
            </a:r>
            <a:endParaRPr kumimoji="1" lang="en-US" altLang="ko-KR" dirty="0"/>
          </a:p>
          <a:p>
            <a:r>
              <a:rPr kumimoji="1" lang="en-US" altLang="ko-KR" dirty="0"/>
              <a:t>Git stash pop: </a:t>
            </a:r>
            <a:r>
              <a:rPr kumimoji="1" lang="ko-KR" altLang="en-US" dirty="0"/>
              <a:t>스택에 임시 저장한 파일들을 </a:t>
            </a:r>
            <a:r>
              <a:rPr kumimoji="1" lang="en-US" altLang="ko-KR" dirty="0"/>
              <a:t>pop </a:t>
            </a:r>
            <a:r>
              <a:rPr kumimoji="1" lang="ko-KR" altLang="en-US" dirty="0"/>
              <a:t>하는데 사용</a:t>
            </a:r>
            <a:endParaRPr kumimoji="1" lang="en-US" altLang="ko-KR" dirty="0"/>
          </a:p>
          <a:p>
            <a:r>
              <a:rPr kumimoji="1" lang="en-US" altLang="ko-KR" dirty="0"/>
              <a:t>Git stash list: stash stack</a:t>
            </a:r>
            <a:r>
              <a:rPr kumimoji="1" lang="ko-KR" altLang="en-US" dirty="0"/>
              <a:t>에 저장된 파일들을 확인하는데 사용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4059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stash pop</a:t>
            </a:r>
            <a:r>
              <a:rPr kumimoji="1" lang="ko-Kore-KR" altLang="en-US" dirty="0"/>
              <a:t>을 이용해 원래 작업하던 소스를 받아온 깃신은 원래 수정하는 코드를 이해하는 것보다 처음부터 다시 만드는게 빠르다는 판단이 들었다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깃신은 </a:t>
            </a:r>
            <a:r>
              <a:rPr kumimoji="1" lang="en-US" altLang="ko-Kore-KR" dirty="0"/>
              <a:t>git reset –hard </a:t>
            </a:r>
            <a:r>
              <a:rPr kumimoji="1" lang="ko-Kore-KR" altLang="en-US" dirty="0"/>
              <a:t>명령어를 이용해 작업 디렉토리에 있는 파일들을 모두 없애서 가장 최근 커밋과 같은 상태로 깃 저장소를 초기화 하였다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그리고 깃신은 </a:t>
            </a:r>
            <a:r>
              <a:rPr kumimoji="1" lang="ko-KR" altLang="en-US" dirty="0"/>
              <a:t>*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연산 기능을 처음부터 다시 구현을 완료하여 원격 저장소에 반영하였다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reset --hard HEAD: </a:t>
            </a:r>
            <a:r>
              <a:rPr kumimoji="1" lang="ko-KR" altLang="en-US" dirty="0"/>
              <a:t>워킹 디렉터리를 원격 저장소의 마지막 </a:t>
            </a:r>
            <a:r>
              <a:rPr kumimoji="1" lang="en-US" altLang="ko-Kore-KR" dirty="0"/>
              <a:t>commit </a:t>
            </a:r>
            <a:r>
              <a:rPr kumimoji="1" lang="ko-KR" altLang="en-US" dirty="0"/>
              <a:t>상태로 되돌린다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Git reset HEAD &lt;</a:t>
            </a:r>
            <a:r>
              <a:rPr kumimoji="1" lang="ko-Kore-KR" altLang="en-US" dirty="0"/>
              <a:t>파일이름</a:t>
            </a:r>
            <a:r>
              <a:rPr kumimoji="1" lang="en-US" altLang="ko-Kore-KR" dirty="0"/>
              <a:t>&gt;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해당 파일의 </a:t>
            </a:r>
            <a:r>
              <a:rPr kumimoji="1" lang="en-US" altLang="ko-KR" dirty="0"/>
              <a:t>git add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취소한다</a:t>
            </a:r>
            <a:r>
              <a:rPr kumimoji="1" lang="en-US" altLang="ko-KR" dirty="0"/>
              <a:t>. (Staging </a:t>
            </a:r>
            <a:r>
              <a:rPr kumimoji="1" lang="ko-KR" altLang="en-US" dirty="0"/>
              <a:t>상태에서 뺀다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dirty="0"/>
              <a:t>Get reset –-soft HEAD^: 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ore-KR" dirty="0"/>
              <a:t>staged </a:t>
            </a:r>
            <a:r>
              <a:rPr kumimoji="1" lang="ko-KR" altLang="en-US" dirty="0"/>
              <a:t>상태로 워킹 디렉터리에 보존</a:t>
            </a:r>
            <a:endParaRPr kumimoji="1" lang="en-US" altLang="ko-KR" dirty="0"/>
          </a:p>
          <a:p>
            <a:r>
              <a:rPr kumimoji="1" lang="en-US" altLang="ko-KR" dirty="0"/>
              <a:t>Git reset –mixed HEAD^: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상태로 워킹 디렉터리에 보존 </a:t>
            </a:r>
            <a:r>
              <a:rPr kumimoji="1" lang="en-US" altLang="ko-KR" dirty="0"/>
              <a:t>(</a:t>
            </a:r>
            <a:r>
              <a:rPr kumimoji="1" lang="ko-KR" altLang="en-US" dirty="0"/>
              <a:t>디폴트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Git reset –hard HEAD^: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상태로 워킹 디렉터리에서 삭제</a:t>
            </a:r>
            <a:endParaRPr kumimoji="1" lang="en-US" altLang="ko-KR" dirty="0"/>
          </a:p>
          <a:p>
            <a:r>
              <a:rPr kumimoji="1" lang="en" altLang="ko-KR" dirty="0"/>
              <a:t>git reset HEAD~2 // </a:t>
            </a:r>
            <a:r>
              <a:rPr kumimoji="1" lang="ko-KR" altLang="en-US" dirty="0"/>
              <a:t>마지막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en" altLang="ko-KR" dirty="0"/>
              <a:t>commit</a:t>
            </a:r>
            <a:r>
              <a:rPr kumimoji="1" lang="ko-KR" altLang="en-US" dirty="0"/>
              <a:t>을 취소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23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Git stash pop</a:t>
            </a:r>
            <a:r>
              <a:rPr kumimoji="1" lang="ko-Kore-KR" altLang="en-US" dirty="0"/>
              <a:t>을 이용해 원래 작업하던 소스를 받아온 깃신은 원래 수정하는 코드를 이해하는 것보다 처음부터 다시 만드는게 빠르다는 판단이 들었다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깃신은 </a:t>
            </a:r>
            <a:r>
              <a:rPr kumimoji="1" lang="en-US" altLang="ko-Kore-KR" dirty="0"/>
              <a:t>git reset –hard </a:t>
            </a:r>
            <a:r>
              <a:rPr kumimoji="1" lang="ko-Kore-KR" altLang="en-US" dirty="0"/>
              <a:t>명령어를 이용해 작업 디렉토리에 있는 파일들을 모두 없애서 가장 최근 커밋과 같은 상태로 깃 저장소를 초기화 하였다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그리고 깃신은 </a:t>
            </a:r>
            <a:r>
              <a:rPr kumimoji="1" lang="ko-KR" altLang="en-US" dirty="0"/>
              <a:t>*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연산 기능을 처음부터 다시 구현을 완료하여 원격 저장소에 반영하였다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reset --hard HEAD: </a:t>
            </a:r>
            <a:r>
              <a:rPr kumimoji="1" lang="ko-KR" altLang="en-US" dirty="0"/>
              <a:t>워킹 디렉터리를 원격 저장소의 마지막 </a:t>
            </a:r>
            <a:r>
              <a:rPr kumimoji="1" lang="en-US" altLang="ko-Kore-KR" dirty="0"/>
              <a:t>commit </a:t>
            </a:r>
            <a:r>
              <a:rPr kumimoji="1" lang="ko-KR" altLang="en-US" dirty="0"/>
              <a:t>상태로 되돌린다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Git reset HEAD &lt;</a:t>
            </a:r>
            <a:r>
              <a:rPr kumimoji="1" lang="ko-Kore-KR" altLang="en-US" dirty="0"/>
              <a:t>파일이름</a:t>
            </a:r>
            <a:r>
              <a:rPr kumimoji="1" lang="en-US" altLang="ko-Kore-KR" dirty="0"/>
              <a:t>&gt;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해당 파일의 </a:t>
            </a:r>
            <a:r>
              <a:rPr kumimoji="1" lang="en-US" altLang="ko-KR" dirty="0"/>
              <a:t>git add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취소한다</a:t>
            </a:r>
            <a:r>
              <a:rPr kumimoji="1" lang="en-US" altLang="ko-KR" dirty="0"/>
              <a:t>. (Staging </a:t>
            </a:r>
            <a:r>
              <a:rPr kumimoji="1" lang="ko-KR" altLang="en-US" dirty="0"/>
              <a:t>상태에서 뺀다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dirty="0"/>
              <a:t>Get reset –-soft HEAD^: 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ore-KR" dirty="0"/>
              <a:t>staged </a:t>
            </a:r>
            <a:r>
              <a:rPr kumimoji="1" lang="ko-KR" altLang="en-US" dirty="0"/>
              <a:t>상태로 워킹 디렉터리에 보존</a:t>
            </a:r>
            <a:endParaRPr kumimoji="1" lang="en-US" altLang="ko-KR" dirty="0"/>
          </a:p>
          <a:p>
            <a:r>
              <a:rPr kumimoji="1" lang="en-US" altLang="ko-KR" dirty="0"/>
              <a:t>Git reset –mixed HEAD^: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상태로 워킹 디렉터리에 보존 </a:t>
            </a:r>
            <a:r>
              <a:rPr kumimoji="1" lang="en-US" altLang="ko-KR" dirty="0"/>
              <a:t>(</a:t>
            </a:r>
            <a:r>
              <a:rPr kumimoji="1" lang="ko-KR" altLang="en-US" dirty="0"/>
              <a:t>디폴트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Git reset –hard HEAD^: commit</a:t>
            </a:r>
            <a:r>
              <a:rPr kumimoji="1" lang="ko-KR" altLang="en-US" dirty="0"/>
              <a:t>을 취소하고 해당 파일들은 </a:t>
            </a:r>
            <a:r>
              <a:rPr kumimoji="1" lang="en-US" altLang="ko-KR" dirty="0" err="1"/>
              <a:t>unstaged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상태로 워킹 디렉터리에서 삭제</a:t>
            </a:r>
            <a:endParaRPr kumimoji="1" lang="en-US" altLang="ko-KR" dirty="0"/>
          </a:p>
          <a:p>
            <a:r>
              <a:rPr kumimoji="1" lang="en" altLang="ko-KR" dirty="0"/>
              <a:t>git reset HEAD~2 // </a:t>
            </a:r>
            <a:r>
              <a:rPr kumimoji="1" lang="ko-KR" altLang="en-US" dirty="0"/>
              <a:t>마지막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en" altLang="ko-KR" dirty="0"/>
              <a:t>commit</a:t>
            </a:r>
            <a:r>
              <a:rPr kumimoji="1" lang="ko-KR" altLang="en-US" dirty="0"/>
              <a:t>을 취소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91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깃신은 이제 </a:t>
            </a:r>
            <a:r>
              <a:rPr kumimoji="1" lang="en-US" altLang="ko-KR" dirty="0"/>
              <a:t>/</a:t>
            </a:r>
            <a:r>
              <a:rPr kumimoji="1" lang="ko-Kore-KR" altLang="en-US" dirty="0"/>
              <a:t> 연산 기능을 구현하기 위해 </a:t>
            </a:r>
            <a:r>
              <a:rPr kumimoji="1" lang="en-US" altLang="ko-Kore-KR" dirty="0"/>
              <a:t>feature3 </a:t>
            </a:r>
            <a:r>
              <a:rPr kumimoji="1" lang="ko-Kore-KR" altLang="en-US" dirty="0"/>
              <a:t>브랜치를 생성하였다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feature3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이동하여 </a:t>
            </a:r>
            <a:r>
              <a:rPr kumimoji="1" lang="en-US" altLang="ko-KR" dirty="0"/>
              <a:t>/</a:t>
            </a:r>
            <a:r>
              <a:rPr kumimoji="1" lang="ko-KR" altLang="en-US" dirty="0"/>
              <a:t>연산 기능을 구현한 후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완료하였다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이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병합하려고 하였는데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그것보다 </a:t>
            </a:r>
            <a:r>
              <a:rPr kumimoji="1" lang="en-US" altLang="ko-KR" dirty="0"/>
              <a:t>feature2</a:t>
            </a:r>
            <a:r>
              <a:rPr kumimoji="1" lang="ko-KR" altLang="en-US" dirty="0"/>
              <a:t>의 마지막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기준으로 하여 새로 추가된 </a:t>
            </a:r>
            <a:r>
              <a:rPr kumimoji="1" lang="en-US" altLang="ko-KR" dirty="0"/>
              <a:t>feature3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feature2 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연결하는게</a:t>
            </a:r>
            <a:r>
              <a:rPr kumimoji="1" lang="ko-KR" altLang="en-US" dirty="0"/>
              <a:t> 깃 히스토리가 더 깔끔해 질 것 같다는 생각이 들었다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rebase </a:t>
            </a:r>
            <a:r>
              <a:rPr kumimoji="1" lang="ko-KR" altLang="en-US" dirty="0"/>
              <a:t>명령어를 이용해 </a:t>
            </a:r>
            <a:r>
              <a:rPr kumimoji="1" lang="en-US" altLang="ko-KR" dirty="0"/>
              <a:t>feature3 </a:t>
            </a:r>
            <a:r>
              <a:rPr kumimoji="1" lang="ko-KR" altLang="en-US" dirty="0" err="1"/>
              <a:t>브랜치에서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feature2 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rebase</a:t>
            </a:r>
            <a:r>
              <a:rPr kumimoji="1" lang="ko-KR" altLang="en-US" dirty="0"/>
              <a:t>명령어를 실행하였고</a:t>
            </a:r>
            <a:r>
              <a:rPr kumimoji="1" lang="en-US" altLang="ko-KR" dirty="0"/>
              <a:t>, feature2</a:t>
            </a:r>
            <a:r>
              <a:rPr kumimoji="1" lang="ko-KR" altLang="en-US" dirty="0" err="1"/>
              <a:t>브랜치로</a:t>
            </a:r>
            <a:r>
              <a:rPr kumimoji="1" lang="ko-KR" altLang="en-US" dirty="0"/>
              <a:t> 이동한 후 </a:t>
            </a:r>
            <a:r>
              <a:rPr kumimoji="1" lang="en-US" altLang="ko-KR" dirty="0"/>
              <a:t>feature3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병합하는 명령어 </a:t>
            </a:r>
            <a:r>
              <a:rPr kumimoji="1" lang="en-US" altLang="ko-KR" dirty="0"/>
              <a:t>merge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en-US" altLang="ko-KR" dirty="0"/>
              <a:t>feature3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feature2</a:t>
            </a:r>
            <a:r>
              <a:rPr kumimoji="1" lang="ko-KR" altLang="en-US" dirty="0" err="1"/>
              <a:t>브랜치에</a:t>
            </a:r>
            <a:r>
              <a:rPr kumimoji="1" lang="ko-KR" altLang="en-US" dirty="0"/>
              <a:t> 병합 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Merge &lt;</a:t>
            </a:r>
            <a:r>
              <a:rPr kumimoji="1" lang="ko-Kore-KR" altLang="en-US" dirty="0"/>
              <a:t>브랜치 이름</a:t>
            </a:r>
            <a:r>
              <a:rPr kumimoji="1" lang="en-US" altLang="ko-Kore-KR" dirty="0"/>
              <a:t>&gt;: </a:t>
            </a:r>
            <a:r>
              <a:rPr kumimoji="1" lang="ko-Kore-KR" altLang="en-US" dirty="0"/>
              <a:t>깃 브랜치를 병합할 때 사용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현재 브랜치에 인자로 준 브랜치를 병합한다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Git rebase &lt;</a:t>
            </a:r>
            <a:r>
              <a:rPr kumimoji="1" lang="ko-Kore-KR" altLang="en-US" dirty="0"/>
              <a:t>브랜치 이름</a:t>
            </a:r>
            <a:r>
              <a:rPr kumimoji="1" lang="en-US" altLang="ko-Kore-KR" dirty="0"/>
              <a:t>&gt;</a:t>
            </a:r>
            <a:r>
              <a:rPr kumimoji="1" lang="en-US" altLang="ko-KR" dirty="0"/>
              <a:t>: </a:t>
            </a:r>
            <a:r>
              <a:rPr kumimoji="1" lang="ko-KR" altLang="en-US" dirty="0"/>
              <a:t>깃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다시 설정함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병합하게 되면 </a:t>
            </a:r>
            <a:r>
              <a:rPr kumimoji="1" lang="ko-KR" altLang="en-US" dirty="0" err="1"/>
              <a:t>커밋들이</a:t>
            </a:r>
            <a:r>
              <a:rPr kumimoji="1" lang="ko-KR" altLang="en-US" dirty="0"/>
              <a:t> 시간순으로 정렬되어 병합하게 되는데 </a:t>
            </a:r>
            <a:r>
              <a:rPr kumimoji="1" lang="en-US" altLang="ko-KR" dirty="0"/>
              <a:t>rebase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병합 시 인자로 준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마지막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이후에 현재 </a:t>
            </a:r>
            <a:r>
              <a:rPr kumimoji="1" lang="ko-KR" altLang="en-US" dirty="0" err="1"/>
              <a:t>브랜치의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오도록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기록을 정렬한다</a:t>
            </a:r>
            <a:r>
              <a:rPr kumimoji="1" lang="en-US" altLang="ko-KR" dirty="0"/>
              <a:t>. (</a:t>
            </a:r>
            <a:r>
              <a:rPr kumimoji="1" lang="ko-KR" altLang="en-US" dirty="0" err="1"/>
              <a:t>뒷</a:t>
            </a:r>
            <a:r>
              <a:rPr kumimoji="1" lang="ko-KR" altLang="en-US" dirty="0"/>
              <a:t> 장의 그림 참조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896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리베이스 후 </a:t>
            </a:r>
            <a:r>
              <a:rPr kumimoji="1" lang="en-US" altLang="ko-Kore-KR" dirty="0"/>
              <a:t>merge </a:t>
            </a:r>
            <a:r>
              <a:rPr kumimoji="1" lang="ko-Kore-KR" altLang="en-US" dirty="0"/>
              <a:t>시 커밋 기록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708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 깃신은 </a:t>
            </a:r>
            <a:r>
              <a:rPr kumimoji="1" lang="en-US" altLang="ko-Kore-KR" dirty="0"/>
              <a:t>feature2</a:t>
            </a:r>
            <a:r>
              <a:rPr kumimoji="1" lang="ko-Kore-KR" altLang="en-US" dirty="0"/>
              <a:t>브랜치를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브랜치에 </a:t>
            </a:r>
            <a:r>
              <a:rPr kumimoji="1" lang="en-US" altLang="ko-Kore-KR" dirty="0"/>
              <a:t>merge </a:t>
            </a:r>
            <a:r>
              <a:rPr kumimoji="1" lang="ko-Kore-KR" altLang="en-US" dirty="0"/>
              <a:t>명령어를 이용해 병합 한 후</a:t>
            </a:r>
            <a:r>
              <a:rPr kumimoji="1" lang="en-US" altLang="ko-Kore-KR" dirty="0"/>
              <a:t>, git push origin master</a:t>
            </a:r>
            <a:r>
              <a:rPr kumimoji="1" lang="ko-Kore-KR" altLang="en-US" dirty="0"/>
              <a:t> 명령어를 이용해 원격 저장소의</a:t>
            </a:r>
            <a:r>
              <a:rPr kumimoji="1" lang="en-US" altLang="ko-Kore-KR" dirty="0"/>
              <a:t> master </a:t>
            </a:r>
            <a:r>
              <a:rPr kumimoji="1" lang="ko-Kore-KR" altLang="en-US" dirty="0"/>
              <a:t>브랜치에 반영하였다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549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깃신은 </a:t>
            </a:r>
            <a:r>
              <a:rPr kumimoji="1" lang="en-US" altLang="ko-Kore-KR" dirty="0"/>
              <a:t>git log </a:t>
            </a:r>
            <a:r>
              <a:rPr kumimoji="1" lang="ko-Kore-KR" altLang="en-US" dirty="0"/>
              <a:t>명령어를 이용하여 지금까지 쌓은 </a:t>
            </a:r>
            <a:r>
              <a:rPr kumimoji="1" lang="en-US" altLang="ko-Kore-KR" dirty="0"/>
              <a:t>commit</a:t>
            </a:r>
            <a:r>
              <a:rPr kumimoji="1" lang="ko-Kore-KR" altLang="en-US" dirty="0"/>
              <a:t>들이 의도한 순서에 맞게 저장되었는지 확인하였다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Git log: </a:t>
            </a:r>
            <a:r>
              <a:rPr kumimoji="1" lang="ko-Kore-KR" altLang="en-US" dirty="0"/>
              <a:t>커밋들의 히스토리를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5334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그동안 깃순이는 계산기의 </a:t>
            </a:r>
            <a:r>
              <a:rPr kumimoji="1" lang="en-US" altLang="ko-Kore-KR" dirty="0"/>
              <a:t>–</a:t>
            </a:r>
            <a:r>
              <a:rPr kumimoji="1" lang="ko-Kore-KR" altLang="en-US" dirty="0"/>
              <a:t>연산을 구현하기 위해</a:t>
            </a:r>
            <a:r>
              <a:rPr kumimoji="1" lang="en-US" altLang="ko-Kore-KR" dirty="0"/>
              <a:t> feature1 </a:t>
            </a:r>
            <a:r>
              <a:rPr kumimoji="1" lang="ko-Kore-KR" altLang="en-US" dirty="0"/>
              <a:t>브랜치에서 공용함수 </a:t>
            </a:r>
            <a:r>
              <a:rPr kumimoji="1" lang="en-US" altLang="ko-Kore-KR" dirty="0"/>
              <a:t>u</a:t>
            </a:r>
            <a:r>
              <a:rPr kumimoji="1" lang="en-US" altLang="ko-KR" dirty="0"/>
              <a:t>til2()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 후 </a:t>
            </a:r>
            <a:r>
              <a:rPr kumimoji="1" lang="en-US" altLang="ko-KR" dirty="0"/>
              <a:t>add, commit, push </a:t>
            </a:r>
            <a:r>
              <a:rPr kumimoji="1" lang="ko-KR" altLang="en-US" dirty="0"/>
              <a:t>하여 원격 저장소에 반영하였다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7273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깃순이는 </a:t>
            </a:r>
            <a:r>
              <a:rPr kumimoji="1" lang="en-US" altLang="ko-Kore-KR" dirty="0"/>
              <a:t>util</a:t>
            </a:r>
            <a:r>
              <a:rPr kumimoji="1" lang="ko-Kore-KR" altLang="en-US" dirty="0"/>
              <a:t>함수를 수정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연산 기능 구현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필요 없는 주석을 추가하고 </a:t>
            </a:r>
            <a:r>
              <a:rPr kumimoji="1" lang="en-US" altLang="ko-KR" dirty="0"/>
              <a:t>git add, commit </a:t>
            </a:r>
            <a:r>
              <a:rPr kumimoji="1" lang="ko-KR" altLang="en-US" dirty="0"/>
              <a:t>을 통해 로컬 저장소에 코드를 반영하였다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146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만들고 나서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깃신은</a:t>
            </a:r>
            <a:r>
              <a:rPr lang="ko-KR" altLang="en-US" dirty="0"/>
              <a:t> 프로젝트의 버전관리를 위해 깃을 이용하기로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깃신은</a:t>
            </a:r>
            <a:r>
              <a:rPr lang="ko-KR" altLang="en-US" dirty="0"/>
              <a:t> 자신의 프로젝트를 </a:t>
            </a:r>
            <a:r>
              <a:rPr lang="ko-KR" altLang="en-US" dirty="0" err="1"/>
              <a:t>깃허브</a:t>
            </a:r>
            <a:r>
              <a:rPr lang="ko-KR" altLang="en-US" dirty="0"/>
              <a:t> 원격저장소에 올리기 위해 </a:t>
            </a:r>
            <a:r>
              <a:rPr lang="ko-KR" altLang="en-US" dirty="0" err="1"/>
              <a:t>깃허브</a:t>
            </a:r>
            <a:r>
              <a:rPr lang="ko-KR" altLang="en-US" dirty="0"/>
              <a:t> 웹페이지에 접속하여 자신의 프로젝트를 </a:t>
            </a:r>
            <a:r>
              <a:rPr lang="en" altLang="ko-Kore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생성한다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만들 때 </a:t>
            </a:r>
            <a:r>
              <a:rPr lang="ko-KR" altLang="en-US" dirty="0" err="1"/>
              <a:t>깃신은</a:t>
            </a:r>
            <a:r>
              <a:rPr lang="en-US" altLang="ko-KR" dirty="0"/>
              <a:t> </a:t>
            </a:r>
            <a:r>
              <a:rPr lang="ko-KR" altLang="en-US" dirty="0"/>
              <a:t>내 </a:t>
            </a:r>
            <a:r>
              <a:rPr lang="ko-KR" altLang="en-US" dirty="0" err="1"/>
              <a:t>레포지토리를</a:t>
            </a:r>
            <a:r>
              <a:rPr lang="ko-KR" altLang="en-US" dirty="0"/>
              <a:t> 다른 사람들도 볼 수 있도록 </a:t>
            </a:r>
            <a:r>
              <a:rPr lang="en-US" altLang="ko-KR" dirty="0"/>
              <a:t>Public</a:t>
            </a:r>
            <a:r>
              <a:rPr lang="ko-KR" altLang="en-US" dirty="0" err="1"/>
              <a:t>으로</a:t>
            </a:r>
            <a:r>
              <a:rPr lang="ko-KR" altLang="en-US" dirty="0"/>
              <a:t> 설정을 하였고</a:t>
            </a:r>
            <a:r>
              <a:rPr lang="en-US" altLang="ko-KR" dirty="0"/>
              <a:t>,</a:t>
            </a:r>
            <a:r>
              <a:rPr lang="ko-KR" altLang="en-US" dirty="0"/>
              <a:t> 이미 </a:t>
            </a:r>
            <a:r>
              <a:rPr lang="en-US" altLang="ko-KR" dirty="0"/>
              <a:t>readme</a:t>
            </a:r>
            <a:r>
              <a:rPr lang="ko-KR" altLang="en-US" dirty="0"/>
              <a:t> 파일을 작성하였으므로 </a:t>
            </a:r>
            <a:r>
              <a:rPr lang="en-US" altLang="ko-KR" dirty="0"/>
              <a:t>Add a README file </a:t>
            </a:r>
            <a:r>
              <a:rPr lang="ko-KR" altLang="en-US" dirty="0"/>
              <a:t>옵션은 선택하지 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깃신은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파일을 이용하면 특정 파일을 </a:t>
            </a:r>
            <a:r>
              <a:rPr lang="en-US" altLang="ko-KR" dirty="0"/>
              <a:t>Repository</a:t>
            </a:r>
            <a:r>
              <a:rPr lang="ko-KR" altLang="en-US" dirty="0"/>
              <a:t>에 올릴 수 없도록 할 수 있음을 알았지만</a:t>
            </a:r>
            <a:r>
              <a:rPr lang="en-US" altLang="ko-KR" dirty="0"/>
              <a:t>,</a:t>
            </a:r>
            <a:r>
              <a:rPr lang="ko-KR" altLang="en-US" dirty="0"/>
              <a:t> 지금은 제외할 파일이 생각나지 않아서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template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None</a:t>
            </a:r>
            <a:r>
              <a:rPr lang="ko-KR" altLang="en-US" dirty="0" err="1"/>
              <a:t>으로</a:t>
            </a:r>
            <a:r>
              <a:rPr lang="ko-KR" altLang="en-US" dirty="0"/>
              <a:t> 선택하였다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깃신은</a:t>
            </a:r>
            <a:r>
              <a:rPr lang="ko-KR" altLang="en-US" dirty="0"/>
              <a:t> 모두가 저작권 문제에 엮이지 않고 접근할 수 있는 프로젝트를 만들려고 했기 때문에 라이센스도 </a:t>
            </a:r>
            <a:r>
              <a:rPr lang="en-US" altLang="ko-KR" dirty="0"/>
              <a:t>None</a:t>
            </a:r>
            <a:r>
              <a:rPr lang="ko-KR" altLang="en-US" dirty="0" err="1"/>
              <a:t>으로</a:t>
            </a:r>
            <a:r>
              <a:rPr lang="ko-KR" altLang="en-US" dirty="0"/>
              <a:t> 선택하였다</a:t>
            </a:r>
            <a:r>
              <a:rPr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선택 옵션을 모두 고른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Create repository</a:t>
            </a:r>
            <a:r>
              <a:rPr kumimoji="1" lang="ko-KR" altLang="en-US" dirty="0"/>
              <a:t> 버튼을 클릭하였다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824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깃순이는 쓸대없는 주석을 지우고 지운 코드를 로컬 저장소에 반영하고 싶었다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만약 그냥 커밋을 하게 되면 중요하지 않은 커밋이 하나 더 생기게 되므로 이전 커밋에 해당 수정사항을 추가하고 싶었다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그래서 깃순이는 </a:t>
            </a:r>
            <a:r>
              <a:rPr kumimoji="1" lang="en-US" altLang="ko-Kore-KR" dirty="0"/>
              <a:t>git commit –amend</a:t>
            </a:r>
            <a:r>
              <a:rPr kumimoji="1" lang="ko-Kore-KR" altLang="en-US" dirty="0"/>
              <a:t>를 실행하여 이전 커밋에 현재 수정사항을 반영하였다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2306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깃순이는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를 쳐서 깃 내역을 확인한 결과 새로운 커밋이 생기지 않은것을 보고 정상적으로 작동했음을 확인할 수 있었다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080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깃순이는 작업을 마쳤으므로 이제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 branch</a:t>
            </a:r>
            <a:r>
              <a:rPr kumimoji="1" lang="ko-KR" altLang="en-US" dirty="0"/>
              <a:t>에 병합을 하려고 하였으나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자신이 짠 </a:t>
            </a:r>
            <a:r>
              <a:rPr kumimoji="1" lang="ko-KR" altLang="en-US" dirty="0" err="1"/>
              <a:t>코드중에</a:t>
            </a:r>
            <a:r>
              <a:rPr kumimoji="1" lang="ko-KR" altLang="en-US" dirty="0"/>
              <a:t> 위험한 공용함수 </a:t>
            </a:r>
            <a:r>
              <a:rPr kumimoji="1" lang="en-US" altLang="ko-KR" dirty="0"/>
              <a:t>util2</a:t>
            </a:r>
            <a:r>
              <a:rPr kumimoji="1" lang="ko-KR" altLang="en-US" dirty="0"/>
              <a:t>가 문제를 발생시킬 여지가 있다는 것을 알아차렸다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이미 이 코드를 추가한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원격 저장소에 올라갔으므로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revert </a:t>
            </a:r>
            <a:r>
              <a:rPr kumimoji="1" lang="ko-KR" altLang="en-US" dirty="0"/>
              <a:t>명령어를 사용하기로 하였다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원격 저장소에서 해당하는 </a:t>
            </a:r>
            <a:r>
              <a:rPr kumimoji="1" lang="ko-KR" altLang="en-US" dirty="0" err="1"/>
              <a:t>커밋의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복사하여 </a:t>
            </a:r>
            <a:r>
              <a:rPr kumimoji="1" lang="en-US" altLang="ko-KR" dirty="0"/>
              <a:t>git revert </a:t>
            </a:r>
            <a:r>
              <a:rPr kumimoji="1" lang="ko-KR" altLang="en-US" dirty="0"/>
              <a:t>명령어를 사용하였다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사용 결과 </a:t>
            </a:r>
            <a:r>
              <a:rPr kumimoji="1" lang="ko-KR" altLang="en-US" dirty="0" err="1"/>
              <a:t>해시값의</a:t>
            </a:r>
            <a:r>
              <a:rPr kumimoji="1" lang="ko-KR" altLang="en-US" dirty="0"/>
              <a:t> 해당하는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원복하는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만들 수 있었고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원격 저장소에 반영하였다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5188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이제 정말 작업을 마친 깃순이는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feature1 </a:t>
            </a:r>
            <a:r>
              <a:rPr kumimoji="1" lang="ko-Kore-KR" altLang="en-US" dirty="0"/>
              <a:t>브랜치를 병합을 하려고 하였으나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깃순이의</a:t>
            </a:r>
            <a:r>
              <a:rPr kumimoji="1" lang="ko-KR" altLang="en-US" dirty="0"/>
              <a:t> 코드가 미덥지 못한 </a:t>
            </a:r>
            <a:r>
              <a:rPr kumimoji="1" lang="ko-KR" altLang="en-US" dirty="0" err="1"/>
              <a:t>깃신이</a:t>
            </a:r>
            <a:r>
              <a:rPr kumimoji="1" lang="ko-KR" altLang="en-US" dirty="0"/>
              <a:t> 코드를 확인하고 </a:t>
            </a:r>
            <a:r>
              <a:rPr kumimoji="1" lang="en-US" altLang="ko-KR" dirty="0"/>
              <a:t>merge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 수 있도록 </a:t>
            </a:r>
            <a:r>
              <a:rPr kumimoji="1" lang="en-US" altLang="ko-KR" dirty="0"/>
              <a:t>Pull 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발행하라고 얘기한 것이 생각났다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Compare &amp; pull request, Create pull 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순서대로 눌러 </a:t>
            </a:r>
            <a:r>
              <a:rPr kumimoji="1" lang="en-US" altLang="ko-KR" dirty="0"/>
              <a:t>Pull Request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생성하였다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source.md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conflict</a:t>
            </a:r>
            <a:r>
              <a:rPr kumimoji="1" lang="ko-KR" altLang="en-US" dirty="0"/>
              <a:t>가 발생하여서 </a:t>
            </a:r>
            <a:r>
              <a:rPr kumimoji="1" lang="en-US" altLang="ko-KR" dirty="0"/>
              <a:t>Resolve conflict</a:t>
            </a:r>
            <a:r>
              <a:rPr kumimoji="1" lang="ko-KR" altLang="en-US" dirty="0"/>
              <a:t>버튼을 클릭하여 </a:t>
            </a:r>
            <a:r>
              <a:rPr kumimoji="1" lang="en-US" altLang="ko-KR" dirty="0"/>
              <a:t>conflict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해결하려 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3689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Conflict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git</a:t>
            </a:r>
            <a:r>
              <a:rPr kumimoji="1" lang="ko-Kore-KR" altLang="en-US" dirty="0"/>
              <a:t>이 </a:t>
            </a:r>
            <a:r>
              <a:rPr kumimoji="1" lang="en-US" altLang="ko-Kore-KR" dirty="0"/>
              <a:t>&lt;</a:t>
            </a:r>
            <a:r>
              <a:rPr kumimoji="1" lang="en-US" altLang="ko-KR" dirty="0"/>
              <a:t>&lt;&lt; 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1 ==== 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2 &gt;&gt;&gt; </a:t>
            </a:r>
            <a:r>
              <a:rPr kumimoji="1" lang="ko-KR" altLang="en-US" dirty="0"/>
              <a:t>형태로 표현되는데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코드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 중첩되었다는 뜻이다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코드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코드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비교하면서 하나의 코드로 통합시켜주면 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</a:t>
            </a:r>
            <a:r>
              <a:rPr kumimoji="1" lang="ko-KR" altLang="en-US" dirty="0" err="1"/>
              <a:t>깃순이는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conflict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다음과 같이 수정하였고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이후 </a:t>
            </a:r>
            <a:r>
              <a:rPr kumimoji="1" lang="en-US" altLang="ko-KR" dirty="0"/>
              <a:t>Commit merge</a:t>
            </a:r>
            <a:r>
              <a:rPr kumimoji="1" lang="ko-KR" altLang="en-US" dirty="0"/>
              <a:t> 버튼을 클릭하였다</a:t>
            </a:r>
            <a:r>
              <a:rPr kumimoji="1" lang="en-US" altLang="ko-KR" dirty="0"/>
              <a:t>. </a:t>
            </a:r>
          </a:p>
          <a:p>
            <a:r>
              <a:rPr kumimoji="1" lang="ko-Kore-KR" altLang="en-US" dirty="0"/>
              <a:t>이후 깃신은 깃순이가 만든 </a:t>
            </a:r>
            <a:r>
              <a:rPr kumimoji="1" lang="en-US" altLang="ko-Kore-KR" dirty="0"/>
              <a:t>Pull Request</a:t>
            </a:r>
            <a:r>
              <a:rPr kumimoji="1" lang="ko-Kore-KR" altLang="en-US" dirty="0"/>
              <a:t>를 깃허브에서 확인하였고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코드가 병합하기 적합함을 확인한 후에 </a:t>
            </a:r>
            <a:r>
              <a:rPr kumimoji="1" lang="en-US" altLang="ko-Kore-KR" dirty="0"/>
              <a:t>Merge pull Request </a:t>
            </a:r>
            <a:r>
              <a:rPr kumimoji="1" lang="ko-Kore-KR" altLang="en-US" dirty="0"/>
              <a:t>버튼을 클릭하여 </a:t>
            </a:r>
            <a:r>
              <a:rPr kumimoji="1" lang="en-US" altLang="ko-Kore-KR" dirty="0"/>
              <a:t>Merge</a:t>
            </a:r>
            <a:r>
              <a:rPr kumimoji="1" lang="ko-Kore-KR" altLang="en-US" dirty="0"/>
              <a:t>를 완료하였다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83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깃신은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의 마지막 커밋을 기준으로 버저닝을 하기 위해 </a:t>
            </a:r>
            <a:r>
              <a:rPr kumimoji="1" lang="en-US" altLang="ko-Kore-KR" dirty="0"/>
              <a:t>v1.0</a:t>
            </a:r>
            <a:r>
              <a:rPr kumimoji="1" lang="ko-Kore-KR" altLang="en-US" dirty="0"/>
              <a:t>이라는 태그를 만들었다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깃신은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 명령어를 입력하여 가장 최근 커밋에 태그가 제대로 달린 것을 확인할 수 있었다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378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 깃신은 </a:t>
            </a:r>
            <a:r>
              <a:rPr kumimoji="1" lang="en-US" altLang="ko-Kore-KR" dirty="0"/>
              <a:t>master</a:t>
            </a:r>
            <a:r>
              <a:rPr kumimoji="1" lang="ko-Kore-KR" altLang="en-US" dirty="0"/>
              <a:t>의 마지막 커밋을 기준으로 버저닝을 하기 위해 </a:t>
            </a:r>
            <a:r>
              <a:rPr kumimoji="1" lang="en-US" altLang="ko-Kore-KR" dirty="0"/>
              <a:t>v1.0</a:t>
            </a:r>
            <a:r>
              <a:rPr kumimoji="1" lang="ko-Kore-KR" altLang="en-US" dirty="0"/>
              <a:t>이라는 태그를 만들었다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깃신은 </a:t>
            </a:r>
            <a:r>
              <a:rPr kumimoji="1" lang="en-US" altLang="ko-Kore-KR" dirty="0"/>
              <a:t>git log</a:t>
            </a:r>
            <a:r>
              <a:rPr kumimoji="1" lang="ko-Kore-KR" altLang="en-US" dirty="0"/>
              <a:t> 명령어를 입력하여 가장 최근 커밋에 태그가 제대로 달린 것을 확인할 수 있었다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155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깃신이</a:t>
            </a:r>
            <a:r>
              <a:rPr kumimoji="1" lang="ko-KR" altLang="en-US" dirty="0"/>
              <a:t> 자신의 컴퓨터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로컬환경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작성한 프로젝트는 깃 저장소가 아니므로 이 프로젝트를 깃 저장소로 만들기 위해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명령어를 사용하기로 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터미널을 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작성한 프로젝트로 이동하여 </a:t>
            </a:r>
            <a:r>
              <a:rPr kumimoji="1" lang="en-US" altLang="ko-KR" dirty="0"/>
              <a:t>git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 명령어를 입력하였다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Init</a:t>
            </a:r>
            <a:r>
              <a:rPr kumimoji="1" lang="ko-KR" altLang="en-US" dirty="0"/>
              <a:t>은 깃 저장소를 만들기 위해 사용하는 명령어이다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Init </a:t>
            </a:r>
            <a:r>
              <a:rPr kumimoji="1" lang="ko-KR" altLang="en-US" dirty="0"/>
              <a:t>명령어를 실행하고 나니 깃 저장소를 초기화했다는 문구를 볼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107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깃신은</a:t>
            </a:r>
            <a:r>
              <a:rPr kumimoji="1" lang="ko-KR" altLang="en-US" dirty="0"/>
              <a:t> 현재 로컬 깃 저장소의 상태를 확인하기 위해 </a:t>
            </a:r>
            <a:r>
              <a:rPr kumimoji="1" lang="en-US" altLang="ko-KR" dirty="0"/>
              <a:t>status</a:t>
            </a:r>
            <a:r>
              <a:rPr kumimoji="1" lang="ko-KR" altLang="en-US" dirty="0"/>
              <a:t> 명령어를 실행하였다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실행하고 나니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추적하지 않다고 나오고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말은 즉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파일이 </a:t>
            </a:r>
            <a:r>
              <a:rPr kumimoji="1" lang="en-US" altLang="ko-KR" dirty="0"/>
              <a:t>Staging</a:t>
            </a:r>
            <a:r>
              <a:rPr kumimoji="1" lang="ko-KR" altLang="en-US" dirty="0"/>
              <a:t> 상태가 아니라는 뜻이다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Status: </a:t>
            </a:r>
            <a:r>
              <a:rPr kumimoji="1" lang="ko-KR" altLang="en-US" dirty="0"/>
              <a:t>깃 저장소의 현재 상태</a:t>
            </a:r>
            <a:r>
              <a:rPr kumimoji="1" lang="en-US" altLang="ko-KR" dirty="0"/>
              <a:t>(</a:t>
            </a:r>
            <a:r>
              <a:rPr kumimoji="1" lang="ko-KR" altLang="en-US" dirty="0"/>
              <a:t>어떤 파일이 추가되었는지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</a:t>
            </a:r>
            <a:r>
              <a:rPr kumimoji="1" lang="ko-KR" altLang="en-US" dirty="0" err="1"/>
              <a:t>커밋이</a:t>
            </a:r>
            <a:r>
              <a:rPr kumimoji="1" lang="ko-KR" altLang="en-US" dirty="0"/>
              <a:t> 있는지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알 수 있는 명령어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0887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Staiging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영역은 작업 디렉토리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로컬 디렉토리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 저장소 사이의 징검다리 역할을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깃 저장소에 저장될 파일들이 대기하는 장소이다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Git add </a:t>
            </a:r>
            <a:r>
              <a:rPr kumimoji="1" lang="ko-KR" altLang="en-US" dirty="0"/>
              <a:t>명령어를 통해 작업 디렉토리에 있는 파일을 </a:t>
            </a:r>
            <a:r>
              <a:rPr kumimoji="1" lang="en-US" altLang="ko-KR" dirty="0"/>
              <a:t>Staging</a:t>
            </a:r>
            <a:r>
              <a:rPr kumimoji="1" lang="ko-KR" altLang="en-US" dirty="0"/>
              <a:t> 영역으로 이동시킬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39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README.md</a:t>
            </a:r>
            <a:r>
              <a:rPr kumimoji="1" lang="ko-KR" altLang="en-US" dirty="0"/>
              <a:t> 파일을 깃 저장소에 저장하기 위해</a:t>
            </a:r>
            <a:r>
              <a:rPr kumimoji="1" lang="en-US" altLang="ko-KR" dirty="0"/>
              <a:t> add</a:t>
            </a:r>
            <a:r>
              <a:rPr kumimoji="1" lang="ko-KR" altLang="en-US" dirty="0"/>
              <a:t> 명령어를 이용하여 </a:t>
            </a:r>
            <a:r>
              <a:rPr kumimoji="1" lang="en-US" altLang="ko-KR" dirty="0" err="1"/>
              <a:t>README.md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저장 전 중간 단계인 </a:t>
            </a:r>
            <a:r>
              <a:rPr kumimoji="1" lang="en-US" altLang="ko-KR" dirty="0"/>
              <a:t>Staging</a:t>
            </a:r>
            <a:r>
              <a:rPr kumimoji="1" lang="ko-KR" altLang="en-US" dirty="0"/>
              <a:t> 영역에 이동시켰다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Add</a:t>
            </a:r>
            <a:r>
              <a:rPr kumimoji="1" lang="ko-KR" altLang="en-US" dirty="0"/>
              <a:t> 명령어를 통해 작업 디렉토리의 파일을 </a:t>
            </a:r>
            <a:r>
              <a:rPr kumimoji="1" lang="en-US" altLang="ko-KR" dirty="0"/>
              <a:t>Staging</a:t>
            </a:r>
            <a:r>
              <a:rPr kumimoji="1" lang="ko-KR" altLang="en-US" dirty="0"/>
              <a:t> 영역으로 옮길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Git add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파일명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을 통해 해당하는 파일을 옮길 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add . </a:t>
            </a:r>
            <a:r>
              <a:rPr kumimoji="1" lang="ko-KR" altLang="en-US" dirty="0"/>
              <a:t>을 실행하여 작업중인 모든 파일을 </a:t>
            </a:r>
            <a:r>
              <a:rPr kumimoji="1" lang="en-US" altLang="ko-KR" dirty="0"/>
              <a:t>Staging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Area</a:t>
            </a:r>
            <a:r>
              <a:rPr kumimoji="1" lang="ko-KR" altLang="en-US" dirty="0"/>
              <a:t>에 옮길 수도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4457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깃신은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Staging Area</a:t>
            </a:r>
            <a:r>
              <a:rPr kumimoji="1" lang="ko-KR" altLang="en-US" dirty="0"/>
              <a:t>에 있는 파일들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현재는 </a:t>
            </a:r>
            <a:r>
              <a:rPr kumimoji="1" lang="en-US" altLang="ko-KR" dirty="0" err="1"/>
              <a:t>README.md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깃 저장소에 이동시키기 위하여 </a:t>
            </a:r>
            <a:r>
              <a:rPr kumimoji="1" lang="en-US" altLang="ko-KR" dirty="0"/>
              <a:t>git commit </a:t>
            </a:r>
            <a:r>
              <a:rPr kumimoji="1" lang="ko-KR" altLang="en-US" dirty="0"/>
              <a:t>메세지를 사용하였다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이</a:t>
            </a:r>
            <a:r>
              <a:rPr kumimoji="1" lang="ko-KR" altLang="en-US" dirty="0"/>
              <a:t> 때 </a:t>
            </a:r>
            <a:r>
              <a:rPr kumimoji="1" lang="en-US" altLang="ko-KR" dirty="0"/>
              <a:t>–m </a:t>
            </a:r>
            <a:r>
              <a:rPr kumimoji="1" lang="ko-KR" altLang="en-US" dirty="0"/>
              <a:t>옵션을 사용하여 깃 </a:t>
            </a:r>
            <a:r>
              <a:rPr kumimoji="1" lang="ko-KR" altLang="en-US" dirty="0" err="1"/>
              <a:t>커밋에</a:t>
            </a:r>
            <a:r>
              <a:rPr kumimoji="1" lang="ko-KR" altLang="en-US" dirty="0"/>
              <a:t> 대한 메시지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</a:t>
            </a:r>
            <a:r>
              <a:rPr kumimoji="1" lang="en-US" altLang="ko-KR" dirty="0"/>
              <a:t>status </a:t>
            </a:r>
            <a:r>
              <a:rPr kumimoji="1" lang="ko-KR" altLang="en-US" dirty="0"/>
              <a:t>명령어를 사용해보니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이전에는 없었던 커밋할 변경사항 </a:t>
            </a:r>
            <a:r>
              <a:rPr kumimoji="1" lang="en-US" altLang="ko-KR" dirty="0"/>
              <a:t>(Stagging </a:t>
            </a:r>
            <a:r>
              <a:rPr kumimoji="1" lang="ko-KR" altLang="en-US" dirty="0"/>
              <a:t>영역에 있는 파일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이 없어졌음을 확인할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Commit: Staging</a:t>
            </a:r>
            <a:r>
              <a:rPr kumimoji="1" lang="ko-KR" altLang="en-US" dirty="0"/>
              <a:t> 영역에 있는 파일들을 </a:t>
            </a:r>
            <a:r>
              <a:rPr kumimoji="1" lang="en-US" altLang="ko-KR" dirty="0"/>
              <a:t>Git </a:t>
            </a:r>
            <a:r>
              <a:rPr kumimoji="1" lang="ko-KR" altLang="en-US" dirty="0"/>
              <a:t>저장소로 이동시키는 명령어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844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커밋을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하고나면</a:t>
            </a:r>
            <a:r>
              <a:rPr kumimoji="1" lang="ko-KR" altLang="en-US" dirty="0"/>
              <a:t> 왜 깃에서 </a:t>
            </a:r>
            <a:r>
              <a:rPr kumimoji="1" lang="en-US" altLang="ko-KR" dirty="0"/>
              <a:t>Staging Area</a:t>
            </a:r>
            <a:r>
              <a:rPr kumimoji="1" lang="ko-KR" altLang="en-US" dirty="0"/>
              <a:t>라는 중간 단계를 만들었는지 알 수 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Staging </a:t>
            </a:r>
            <a:r>
              <a:rPr kumimoji="1" lang="ko-KR" altLang="en-US" dirty="0"/>
              <a:t>영역의 존재 이유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저장소의 변경 이력을 남길 때 각각의 파일의 변경이 아니라 논리적인 변경 이력을 남길 수 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dirty="0"/>
              <a:t>(</a:t>
            </a:r>
            <a:r>
              <a:rPr kumimoji="1" lang="ko-KR" altLang="en-US" dirty="0"/>
              <a:t>파일 하나 수정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추가 기능 구현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여러파일수정</a:t>
            </a:r>
            <a:r>
              <a:rPr kumimoji="1" lang="en-US" altLang="ko-KR" dirty="0"/>
              <a:t>))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따라서 버그를 추적하거나 변경이력을 롤백하기 쉽다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변경 이력들을 확인하기 쉽다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73F8-2C59-0947-9C94-8CDAA7A3359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67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3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5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8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58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4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5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8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4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0307C-A8BB-4C59-8F3B-F95447DD561E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BEF59-1797-4DBA-8596-5676625E0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69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ouiMinister/git-sample" TargetMode="External"/><Relationship Id="rId4" Type="http://schemas.openxmlformats.org/officeDocument/2006/relationships/hyperlink" Target="https://github.com/LouiMinist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75" y="0"/>
              <a:ext cx="7715250" cy="51435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523157" y="1899397"/>
            <a:ext cx="4097685" cy="1654388"/>
            <a:chOff x="2523157" y="1899397"/>
            <a:chExt cx="4097685" cy="1654388"/>
          </a:xfrm>
        </p:grpSpPr>
        <p:sp>
          <p:nvSpPr>
            <p:cNvPr id="6" name="직사각형 5"/>
            <p:cNvSpPr/>
            <p:nvPr/>
          </p:nvSpPr>
          <p:spPr>
            <a:xfrm>
              <a:off x="2523157" y="1899397"/>
              <a:ext cx="4097685" cy="134470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58592" y="2336714"/>
              <a:ext cx="30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소프트웨어 공학 </a:t>
              </a:r>
              <a:r>
                <a:rPr lang="en-US" altLang="ko-KR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Git </a:t>
              </a:r>
              <a:r>
                <a:rPr lang="ko-KR" altLang="en-US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과제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13348" y="2611094"/>
              <a:ext cx="2117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5300" y="3299869"/>
              <a:ext cx="189554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컴퓨터학부 </a:t>
              </a:r>
              <a:r>
                <a:rPr lang="en-US" altLang="ko-KR" sz="1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20170517 </a:t>
              </a:r>
              <a:r>
                <a:rPr lang="ko-KR" altLang="en-US" sz="1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</a:t>
              </a:r>
              <a:r>
                <a:rPr lang="ko-KR" altLang="en-US" sz="9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동</a:t>
              </a:r>
              <a:r>
                <a:rPr lang="ko-KR" altLang="en-US" sz="1000" b="1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재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B815F01-9300-379E-EC70-C020DC5CDA71}"/>
              </a:ext>
            </a:extLst>
          </p:cNvPr>
          <p:cNvSpPr txBox="1"/>
          <p:nvPr/>
        </p:nvSpPr>
        <p:spPr>
          <a:xfrm>
            <a:off x="2911366" y="3947202"/>
            <a:ext cx="4824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 Profile 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Url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https://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github.com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/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LouiMinister</a:t>
            </a:r>
            <a:endParaRPr lang="en-US" altLang="ko-KR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GitHub Repository 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Url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https://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github.com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/</a:t>
            </a:r>
            <a:r>
              <a:rPr lang="en-US" altLang="ko-KR" sz="10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LouiMinister</a:t>
            </a:r>
            <a:r>
              <a:rPr lang="en-US" altLang="ko-KR" sz="1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/git-sample </a:t>
            </a:r>
            <a:endParaRPr lang="ko-KR" altLang="en-US" sz="1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4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계, 장치, 설정이(가) 표시된 사진&#10;&#10;자동 생성된 설명">
            <a:extLst>
              <a:ext uri="{FF2B5EF4-FFF2-40B4-BE49-F238E27FC236}">
                <a16:creationId xmlns:a16="http://schemas.microsoft.com/office/drawing/2014/main" id="{C29D6FEF-7371-42CC-42A2-158DCF7ED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" y="1542420"/>
            <a:ext cx="4176616" cy="69610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C3556D-2EC6-FF66-4451-13CFF8CC004B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D6A48FD-6E60-4190-E39B-3711C10F9E26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3335C582-41C7-DE48-7EF6-1099E342DD9D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29CA0FEA-5619-9391-6C52-084D804AC128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D26630-025D-256B-20A0-88CFECECBA5C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7.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</a:t>
                </a:r>
                <a:r>
                  <a:rPr lang="en-US" altLang="ko-Kore-KR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Reopsitory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에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반영하기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4B1DA3-5BB2-7B03-5444-90AA55A3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95BD91F-AC29-69D6-E2AC-BC25E2079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21980"/>
            <a:ext cx="4176615" cy="1936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E97DF-C655-F3EE-FF91-31A0C233A17D}"/>
              </a:ext>
            </a:extLst>
          </p:cNvPr>
          <p:cNvSpPr txBox="1"/>
          <p:nvPr/>
        </p:nvSpPr>
        <p:spPr>
          <a:xfrm>
            <a:off x="787493" y="3378504"/>
            <a:ext cx="775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깃 저장소의 변경 사항은 원격 깃 저장소에 반영되어 있지 않다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로컬 깃 저장소의 변경 사항을 원격 깃 저장소에 반영하고 싶지만 서명이 되어있지 않아 원격 저장소에 접근하지 못한다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따라서 서명을 하려한다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config–global </a:t>
            </a:r>
            <a:r>
              <a:rPr kumimoji="1"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user.name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git config global </a:t>
            </a:r>
            <a:r>
              <a:rPr kumimoji="1"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user.email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명령여를 사용하여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깃허브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이름과 이메일을 서명하였다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config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명령을 사용하여 깃 설정 정보를 조회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수정할 수 있고 이를 통해 계정정보를 서명할 수 있다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07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9426F392-044F-A1FB-C241-0C3FD9E3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92" y="875753"/>
            <a:ext cx="4631170" cy="225709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59D1B64-D5D4-89E8-3354-F96EF34AFAB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0BBCA0-2B08-2909-C8E3-F62B0446F16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AEFBBFFE-7F67-9A20-2422-0F9A412D5915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D85A4F9A-0E99-B460-1721-7A69A12BEBED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82FE35-9CBB-B4F7-7984-794A5C7659F6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8.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</a:t>
                </a:r>
                <a:r>
                  <a:rPr lang="en-US" altLang="ko-Kore-KR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Reopsitory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연동하기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F3AA28-14D0-B92E-F5E2-5CB928F3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C1A776-6F37-2C11-41F8-D5F3A8D69E68}"/>
              </a:ext>
            </a:extLst>
          </p:cNvPr>
          <p:cNvSpPr txBox="1"/>
          <p:nvPr/>
        </p:nvSpPr>
        <p:spPr>
          <a:xfrm>
            <a:off x="787493" y="3378504"/>
            <a:ext cx="775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깃 저장소의 변경 사항은 원격 깃 저장소에 반영되어 있지 않다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로컬 깃 저장소의 변경 사항을 원격 깃 저장소에 반영하고 싶지만 로컬 깃 저장소와 원격 깃 저장소가 연동되어 있지 않다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remote add origin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명령을 사용하여 해당 원격 저장소를 연동하였다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remote add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원격저장소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깃 저장소의 주소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깃 저장소를 원격 깃 저장소에 연결하기 위해 사용하는 명령어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remote get-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원격저장소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해당하는 원격 저장소의 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url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조회하는 명령어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기본 원격 저장소의 이름은 보통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origin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사용한다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8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7CFBE680-2A4A-FE3C-066A-E529160B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9" y="1078079"/>
            <a:ext cx="4187986" cy="2078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D8F316-2E9F-473E-B734-87FEC00A1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75" y="1078079"/>
            <a:ext cx="4074351" cy="18895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312ECA9-BC72-9CA7-45BE-55035CF4CA01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72D175-0841-A1A3-3131-6A68B985D8B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A59D15E3-5039-32E7-CFE6-7A1F8F022F48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378A9D11-0E78-D636-6405-7EBE64E44E16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4F802A-4BA0-16AA-8205-753840C68022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9.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</a:t>
                </a:r>
                <a:r>
                  <a:rPr lang="en-US" altLang="ko-Kore-KR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Reopsitory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에 반영하기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16D020-CE5F-9374-207A-83604130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368623-7D15-5E74-8CB7-16175FCFD046}"/>
              </a:ext>
            </a:extLst>
          </p:cNvPr>
          <p:cNvSpPr txBox="1"/>
          <p:nvPr/>
        </p:nvSpPr>
        <p:spPr>
          <a:xfrm>
            <a:off x="787493" y="3378504"/>
            <a:ext cx="7758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깃 저장소의 변경 사항은 원격 깃 저장소에 반영되어 있지 않다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로컬 깃 저장소의 변경 사항을 원격 깃 저장소에 반영하고 싶다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push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이용하여 로컬 저장소의 변경 이력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원격 저장소에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push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저장소의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원격 저장소에 반영하도록 하는 명령어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이전 설명에서는 원격 저장소의 이름을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origin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설정하였고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였기 때문에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push origin master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입력하였다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93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1518E266-DAB1-F96C-6392-34A0FD604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6" y="1135781"/>
            <a:ext cx="5714235" cy="24482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95AB60-D7A0-9900-D050-9D9E347D4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2" y="2359916"/>
            <a:ext cx="6782877" cy="16202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511F93D-8C62-4185-E932-504AD3C1E9B2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8CF0631-01A0-48A8-FCFE-7319B874F5B5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1C11A6CC-F5B0-DDD4-0347-985376B7ADA0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068A385-3721-7E2D-6D39-F4E647113627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2BE0A-BF19-6755-E9E5-0DE8E854230D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9.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</a:t>
                </a:r>
                <a:r>
                  <a:rPr lang="en-US" altLang="ko-Kore-KR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Reopsitory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에 반영하기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4E57BF-C0DB-8B56-927B-8CC36B3B0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C5FBA-770C-1156-1523-4C05B3292205}"/>
              </a:ext>
            </a:extLst>
          </p:cNvPr>
          <p:cNvSpPr txBox="1"/>
          <p:nvPr/>
        </p:nvSpPr>
        <p:spPr>
          <a:xfrm>
            <a:off x="692861" y="4264028"/>
            <a:ext cx="775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저장소를 확인해보니 정상적으로 반영됨을 확인할 수 있었음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010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9F059BEE-6B1C-42C3-EA5A-98674748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34" y="1189503"/>
            <a:ext cx="7517331" cy="24086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FEF8858-E6A7-2AB6-28A3-698AD82237DE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1884C58-5513-AFEA-A8A6-8EF0BCFDABB9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BB45A5C6-6BAC-22E7-FA02-DFF33AF454CA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0D7F5489-A393-61F6-47FA-9554C6939D38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EAD3A7-8596-2DA7-980A-042216E724FE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10. +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연산 기능 구현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52FC44-AF42-E114-4EE6-CB46A182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ECBF87-4AAA-D3CB-A749-28B0A1681004}"/>
              </a:ext>
            </a:extLst>
          </p:cNvPr>
          <p:cNvSpPr txBox="1"/>
          <p:nvPr/>
        </p:nvSpPr>
        <p:spPr>
          <a:xfrm>
            <a:off x="692860" y="4023396"/>
            <a:ext cx="775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본격적으로 프로젝트를 진행하기 위해 구현 파일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source.md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생성하고 계산기의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+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기능을 구현하였다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구현을 깃 원격 저장소에 반영하기 위해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add, commit, push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순서대로 실행하였다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098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B1D99BE-5667-2767-2C00-617B7980B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4" y="881532"/>
            <a:ext cx="7341089" cy="24678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17A56F2-F727-B50C-7C65-CD16D832D5D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FD78CFC-19B8-B975-8EF5-EC209B4907D5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DEA7D802-A155-7706-1DCE-04B28D7A0396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FA7F08F1-D90E-D755-E24D-18E1B109D8F8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D92B52-7441-B312-6288-AAFCF506C76D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11.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다른 작업자의 참여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-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깃 저장소 복제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92D5A5A-1F45-A1FD-3009-B4DA5CF2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DCE4C0-A405-91CF-A4A7-D1468A0997F2}"/>
              </a:ext>
            </a:extLst>
          </p:cNvPr>
          <p:cNvSpPr txBox="1"/>
          <p:nvPr/>
        </p:nvSpPr>
        <p:spPr>
          <a:xfrm>
            <a:off x="692859" y="3560252"/>
            <a:ext cx="775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계산기 프로젝트를 진행해 나가고 있을 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여동생인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자신도 프로젝트에 참여하고 싶다는 의사를 밝혔다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따라서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깃순이에게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깃허브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원격 저장소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Repository)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주소를 알려주었고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저장소를 받아오려고 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깃 저장소를 받아오지 않은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깃 저장소를 받아오려고 함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해당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레포지토리를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clone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 원격 깃 저장소를 자신의 로컬 환경으로 가져옴</a:t>
            </a:r>
            <a:endParaRPr kumimoji="1" lang="en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clone &lt;repository URL&gt;: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깃 저장소를 현재 환경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환경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복제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clone)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46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화면, 닫기이(가) 표시된 사진&#10;&#10;자동 생성된 설명">
            <a:extLst>
              <a:ext uri="{FF2B5EF4-FFF2-40B4-BE49-F238E27FC236}">
                <a16:creationId xmlns:a16="http://schemas.microsoft.com/office/drawing/2014/main" id="{2129EEE3-BED6-6185-BCD1-E08A2F6E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11" y="900155"/>
            <a:ext cx="5860177" cy="14694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0DCA5BA-FA66-AFF9-4880-70359DAE1485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4EF3F7A-5310-410D-31F0-0FDD88DE093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C5016492-823C-B808-3232-D873011BE29A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2A0663ED-0975-AEF5-1089-6AC84166EDE3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D0B354-F2E6-73C1-64DE-FFEC30B359A5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12.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깃 브랜치 생성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,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브랜치 옮기기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1DBC4E-AD3A-F028-34B0-D3A39B292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DB4AFA-4D30-5B31-E6B6-B593721A9B72}"/>
              </a:ext>
            </a:extLst>
          </p:cNvPr>
          <p:cNvSpPr txBox="1"/>
          <p:nvPr/>
        </p:nvSpPr>
        <p:spPr>
          <a:xfrm>
            <a:off x="692860" y="2599115"/>
            <a:ext cx="7758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클론을 받은 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 구현을 담당하기로 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-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기능 구현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따로 관리하기 위해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이라는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‘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branch’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이용하여 만들고 로컬 프로젝트의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＇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checkout’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이동하였다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있는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기능 구현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따로 생성하고 그 곳에서 작업하고 싶음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branch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명령을 통해 새로운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지금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기준으로 생성하고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checkout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통해 생성한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이동함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it branch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새로운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작성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branch: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목록 전체 확인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branch –d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삭제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checkout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이동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개념에 대해서는 후술함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20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] Branch를 만들어보자! 🌿">
            <a:extLst>
              <a:ext uri="{FF2B5EF4-FFF2-40B4-BE49-F238E27FC236}">
                <a16:creationId xmlns:a16="http://schemas.microsoft.com/office/drawing/2014/main" id="{8CD69DD7-A700-D7BB-0464-D9C2E0ED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74" y="874193"/>
            <a:ext cx="5629451" cy="28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D2A67-B19E-1E68-71DE-DDA769759E7C}"/>
              </a:ext>
            </a:extLst>
          </p:cNvPr>
          <p:cNvSpPr txBox="1"/>
          <p:nvPr/>
        </p:nvSpPr>
        <p:spPr>
          <a:xfrm>
            <a:off x="692861" y="3831867"/>
            <a:ext cx="775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독립적으로 어떤 작업을 진행하기 위한 개념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필요에 의해 만들어지는 각각의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영향을 받지 않기 때문에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여러 작업을 동시에 진행할 수 있음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또한 이렇게 만들어진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함으로써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작업한 내용을 다시 새로운 하나의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모을 수 있음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740E89-230B-3585-8625-904072737F7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FD7E907-2278-844F-71E2-433B24B43DF1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2D66A576-D084-4A28-7115-1405D27393F0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86BA6666-974E-817A-9085-524CF2AB4E12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CD8C7-60F9-ADF7-A1BB-34A7531E6B12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깃 브랜치 개념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F7F11D-8275-ABD8-F760-A6579286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55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49BACC68-9A7D-12AE-D540-82432D9D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5" y="1105589"/>
            <a:ext cx="7325710" cy="2217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CF94-F54C-E91A-F9CF-0E4394CC7191}"/>
              </a:ext>
            </a:extLst>
          </p:cNvPr>
          <p:cNvSpPr txBox="1"/>
          <p:nvPr/>
        </p:nvSpPr>
        <p:spPr>
          <a:xfrm>
            <a:off x="841768" y="3856211"/>
            <a:ext cx="775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만드는 동안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프로젝트 구현에 도움이 될 공통함수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util()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구현하고 원격 저장소에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깃순이에게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만든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반영하고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 함수를 이용해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기능을 구현할 것을 요구하였다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DD6933-53B9-F585-AB73-5BE82DF3631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E94176-49A2-C4AA-EC3A-D104F92851B0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87CB15FB-C5B3-19A6-90B7-71F2665E34C0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99E17DAD-88DC-80EB-0D1C-44A8C76D63AB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B046E7-9CF5-4226-637C-2E939AA4DF95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13.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공용함수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util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구현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AD91E1-9962-DC2F-01DF-AEF338558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4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89CC4365-CA87-584F-2EFF-37B80089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83" y="765276"/>
            <a:ext cx="4568562" cy="2009322"/>
          </a:xfrm>
          <a:prstGeom prst="rect">
            <a:avLst/>
          </a:prstGeom>
        </p:spPr>
      </p:pic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8868F7BC-02DB-791F-715B-AB4BCD99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877110"/>
            <a:ext cx="3752193" cy="17541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885BD2A-E274-5132-25FA-C534B590816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B6C018-6BD4-8A01-119E-9F70A3061B08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58B7A91A-D505-CEFF-CCF8-A520DDA84C12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3DFE8F5B-C4BB-22C8-3379-1B816435FB70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EA695B-3D46-451A-9566-AB238A30D400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14. cherry-pick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으로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다른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브랜치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커밋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가져오기</a:t>
                </a: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F9326D-E5CC-5FB2-1008-224C83FB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4F08AD-371D-F05D-0884-FC3DB38EB461}"/>
              </a:ext>
            </a:extLst>
          </p:cNvPr>
          <p:cNvSpPr txBox="1"/>
          <p:nvPr/>
        </p:nvSpPr>
        <p:spPr>
          <a:xfrm>
            <a:off x="692861" y="2981016"/>
            <a:ext cx="7758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반영하라는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있고 현재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인 상태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저장소의 정보가 최신정보가 아님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저장소에 대한 정보를 최신 정보로 업데이트하고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master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 있는 한 커밋을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eature1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반영하려고 함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remote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명령어로 원격 저장소에 대한 정보를 최신 정보로 업데이트함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cherry-pick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명령어와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해시값을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이용하여 해당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현재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반영함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remote update: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모든 원격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브랜치들을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업데이트 하여 최신 상태로 갱신한다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현재는 로컬에서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해시값에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해당하는 원격 저장소의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찾기 위해 원격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최신 상태로 갱신함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it cherry-pick &lt;commit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hash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값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1&gt; &lt;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hash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값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2&gt; …: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있는 해시에 해당하는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현재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여러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 가능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continue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옵션을 사용하면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conflict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발생 시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conflict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해결하고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cherry-pick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진행함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abort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옵션을 사용하면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conflict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발생 시 명령어 실행 이전으로 되돌아감</a:t>
            </a:r>
          </a:p>
        </p:txBody>
      </p:sp>
    </p:spTree>
    <p:extLst>
      <p:ext uri="{BB962C8B-B14F-4D97-AF65-F5344CB8AC3E}">
        <p14:creationId xmlns:p14="http://schemas.microsoft.com/office/powerpoint/2010/main" val="399625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EA51C48-4152-2E44-DA23-65891F1F00B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0CED79-2D4A-3A2B-A565-6C93E28A5A6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AE7D3138-7F31-1399-1092-D27D4FD2B2AC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A816D0F3-A4D2-1CB1-C8BA-3E9696C7B2CB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322212-C6B0-2F03-6C22-89DC9E025E55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3206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시나리오 시작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674252-1978-0CF8-0203-60F1330C0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pic>
        <p:nvPicPr>
          <p:cNvPr id="3" name="그림 2" descr="텍스트, 모니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516C3BE1-B179-FDCD-B199-2FEDD5D6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00" y="929309"/>
            <a:ext cx="3687181" cy="2349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F5238D-5178-C089-461D-140DBCC1BBCF}"/>
              </a:ext>
            </a:extLst>
          </p:cNvPr>
          <p:cNvSpPr txBox="1"/>
          <p:nvPr/>
        </p:nvSpPr>
        <p:spPr>
          <a:xfrm>
            <a:off x="345203" y="3684874"/>
            <a:ext cx="740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숭실대에서 깃의 신이라고 불리는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여름방학을 맞아 웹 계산기를 만드는 프로젝트를 진행하려 한다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그래서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다음과 같이 프로젝트를 만들고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프로젝트에 대해서 설명을 하는 </a:t>
            </a:r>
            <a:r>
              <a:rPr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작성하였다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77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D40FB05D-1F7A-8F80-7F69-EE2B4D0E2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37" y="747498"/>
            <a:ext cx="4670435" cy="1913061"/>
          </a:xfrm>
          <a:prstGeom prst="rect">
            <a:avLst/>
          </a:prstGeom>
        </p:spPr>
      </p:pic>
      <p:pic>
        <p:nvPicPr>
          <p:cNvPr id="7" name="그림 6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CC08219F-DEFF-84A6-8FD5-8EB1C1D30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24" y="1755695"/>
            <a:ext cx="4730059" cy="12253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E653087-BAA7-D2F7-F6AC-664CC03AC406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423143-321B-FE9C-F325-028F0ED1E880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4C7CF479-52A0-4661-19AB-BCA08333BB7C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F9436EFC-5819-CA11-A94B-E892DCF8ADEA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20C0AE-75E7-23EF-CED2-E4C85B841104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15. stash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로 현재 작업 영역 파일들 임시 저장하기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0524B9-146D-EA11-A539-5EAB7C4A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0EF161-1033-7392-F59F-C299356AA6BF}"/>
              </a:ext>
            </a:extLst>
          </p:cNvPr>
          <p:cNvSpPr txBox="1"/>
          <p:nvPr/>
        </p:nvSpPr>
        <p:spPr>
          <a:xfrm>
            <a:off x="692861" y="3207091"/>
            <a:ext cx="77582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그동안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*연산 기능을 구현하고 있었고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아직 커밋하기 껄끄러운 상태에서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 구현한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util()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함수에 버그가 존재한다는 사실을 알아냄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지금까지의 수정작업은 끝난 작업이 아니라 커밋하기는 껄끄러운 상태임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 영역의 파일들을 커밋하지 않고 임시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저장해놓고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싶음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연산을 이용하여 지금까지 작업한 내용을 임시 스택에 저장함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it stash: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새로운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stash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스택에 만들어 하던 작업을 임시로 저장한다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변경사항을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사용하지 않고 임시 저장할 때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pop: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스택에 임시 저장한 파일들을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pop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하는데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list: stash stack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저장된 파일들을 확인하는데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ko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75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AE4FCA-5C80-DCBE-E34F-D526D334C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1093482"/>
            <a:ext cx="5834395" cy="22946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350E1D-02E8-DA74-FDC1-F969C512C173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2645A20-BAAF-8FFE-C9ED-C3FA55A552C8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BFB85BE5-2D9E-9504-1021-81297C5A50C4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D8BF40D1-75B1-55AC-0BFB-ADFC09090811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7D0DF9-B715-ABB2-768A-DB7A31A955AA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16. util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함수 수정해서 재 반영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564B5E2-CA3B-CAA9-71A0-77BAF27F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4F168-3844-5847-D180-A6C83C11256C}"/>
              </a:ext>
            </a:extLst>
          </p:cNvPr>
          <p:cNvSpPr txBox="1"/>
          <p:nvPr/>
        </p:nvSpPr>
        <p:spPr>
          <a:xfrm>
            <a:off x="692861" y="3773019"/>
            <a:ext cx="775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branch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바꾸고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함수를 수정해서 재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041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5687C1-855F-AF80-2E70-390BCA11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43" y="837397"/>
            <a:ext cx="6099513" cy="245476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EA87442-010F-E8ED-9A6B-09BB4C925FE3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32761FE-7719-85AD-7690-666A050FF234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A3C013BB-96BD-B1F7-B724-FBAB344F0F14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5C29F92-D176-6D84-48EE-6E5743DE0F19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EEF54F-84E3-84CD-A379-610B8008715F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17.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stash pop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이용하여 저장한 임시 파일 꺼내기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49A5502-77FA-BB50-F555-D731DDF42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D45ADB-A83A-9B03-9649-3AB34B6A7380}"/>
              </a:ext>
            </a:extLst>
          </p:cNvPr>
          <p:cNvSpPr txBox="1"/>
          <p:nvPr/>
        </p:nvSpPr>
        <p:spPr>
          <a:xfrm>
            <a:off x="692860" y="3521273"/>
            <a:ext cx="7758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원래 작업하던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돌아온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stash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저장한 파일들을 다시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꺼내고싶음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pop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명령어를 이용해 임시 저장한 파일들을 꺼냄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새로운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stash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스택에 만들어 하던 작업을 임시로 저장한다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변경사항을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사용하지 않고 임시 저장할 때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pop: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스택에 임시 저장한 파일들을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pop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하는데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list: stash stack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저장된 파일들을 확인하는데 사용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4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B47F59-3E42-E605-6E32-61E95EF9779A}"/>
              </a:ext>
            </a:extLst>
          </p:cNvPr>
          <p:cNvGrpSpPr/>
          <p:nvPr/>
        </p:nvGrpSpPr>
        <p:grpSpPr>
          <a:xfrm>
            <a:off x="1463040" y="866274"/>
            <a:ext cx="6217920" cy="1976442"/>
            <a:chOff x="0" y="1485529"/>
            <a:chExt cx="9049407" cy="2695099"/>
          </a:xfrm>
        </p:grpSpPr>
        <p:pic>
          <p:nvPicPr>
            <p:cNvPr id="3" name="그림 2" descr="텍스트, 모니터, 스크린샷, 화면이(가) 표시된 사진&#10;&#10;자동 생성된 설명">
              <a:extLst>
                <a:ext uri="{FF2B5EF4-FFF2-40B4-BE49-F238E27FC236}">
                  <a16:creationId xmlns:a16="http://schemas.microsoft.com/office/drawing/2014/main" id="{4C8736CC-628A-0445-C73F-B9A20066C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0228" b="-2885"/>
            <a:stretch/>
          </p:blipFill>
          <p:spPr>
            <a:xfrm>
              <a:off x="0" y="1485529"/>
              <a:ext cx="6379779" cy="2235133"/>
            </a:xfrm>
            <a:prstGeom prst="rect">
              <a:avLst/>
            </a:prstGeom>
          </p:spPr>
        </p:pic>
        <p:pic>
          <p:nvPicPr>
            <p:cNvPr id="5" name="그림 4" descr="텍스트, 모니터, 스크린샷, 화면이(가) 표시된 사진&#10;&#10;자동 생성된 설명">
              <a:extLst>
                <a:ext uri="{FF2B5EF4-FFF2-40B4-BE49-F238E27FC236}">
                  <a16:creationId xmlns:a16="http://schemas.microsoft.com/office/drawing/2014/main" id="{A8DC13AD-55C8-6D4A-699F-4292E86F8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3" r="1035" b="1272"/>
            <a:stretch/>
          </p:blipFill>
          <p:spPr>
            <a:xfrm>
              <a:off x="0" y="1797269"/>
              <a:ext cx="9049407" cy="238335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395EB2-D081-461E-4457-BC5FD8FBABD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03BF2-62F1-6904-A2F5-77E97AEB1C5B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221999D8-3B08-58FE-D322-86DEDEF1AFB2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D42C41D5-87AF-AB35-7F8A-FB902E21E2AA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7FE4F-D746-0094-22EE-3EB890B51482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18. git reset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으로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작업 디렉토리 영역 초기화하기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41E990-925F-AF81-2AD0-9152469E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C18C8B-372D-A6D2-276E-0851259BAF50}"/>
              </a:ext>
            </a:extLst>
          </p:cNvPr>
          <p:cNvSpPr txBox="1"/>
          <p:nvPr/>
        </p:nvSpPr>
        <p:spPr>
          <a:xfrm>
            <a:off x="692861" y="2986783"/>
            <a:ext cx="7758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stash pop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이용해 원래 작업하던 소스를 받아온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원래 수정하는 코드를 이해하는 것보다 처음부터 다시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만드는게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빠르다는 판단이 들었다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 영역에 전에 작업하다 만 파일들이 있는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작업 영역에 있는 파일들을 모두 없애서 가장  최근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같은 상태로 만들고 싶음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reset --hard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작업 영역에 있는 파일을 모두 없앰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it reset --hard HEAD: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워킹 디렉터리를 원격 저장소의 마지막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상태로 되돌린다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reset HEAD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파일의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add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취소한다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(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상태에서 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get reset –-soft HEAD^:  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취소하고 해당 파일들은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staged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상태로 워킹 디렉터리에 보존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reset –mixed HEAD^: 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취소하고 해당 파일들은 </a:t>
            </a:r>
            <a:r>
              <a:rPr kumimoji="1" lang="en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unstaged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상태로 워킹 디렉터리에 보존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디폴트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reset –hard HEAD^: 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취소하고 해당 파일들은 </a:t>
            </a:r>
            <a:r>
              <a:rPr kumimoji="1" lang="en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unstaged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상태로 워킹 디렉터리에서 삭제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reset HEAD~2 //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마지막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취소</a:t>
            </a:r>
          </a:p>
        </p:txBody>
      </p:sp>
    </p:spTree>
    <p:extLst>
      <p:ext uri="{BB962C8B-B14F-4D97-AF65-F5344CB8AC3E}">
        <p14:creationId xmlns:p14="http://schemas.microsoft.com/office/powerpoint/2010/main" val="301943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B47F59-3E42-E605-6E32-61E95EF9779A}"/>
              </a:ext>
            </a:extLst>
          </p:cNvPr>
          <p:cNvGrpSpPr/>
          <p:nvPr/>
        </p:nvGrpSpPr>
        <p:grpSpPr>
          <a:xfrm>
            <a:off x="1463040" y="866274"/>
            <a:ext cx="6217920" cy="1976442"/>
            <a:chOff x="0" y="1485529"/>
            <a:chExt cx="9049407" cy="2695099"/>
          </a:xfrm>
        </p:grpSpPr>
        <p:pic>
          <p:nvPicPr>
            <p:cNvPr id="3" name="그림 2" descr="텍스트, 모니터, 스크린샷, 화면이(가) 표시된 사진&#10;&#10;자동 생성된 설명">
              <a:extLst>
                <a:ext uri="{FF2B5EF4-FFF2-40B4-BE49-F238E27FC236}">
                  <a16:creationId xmlns:a16="http://schemas.microsoft.com/office/drawing/2014/main" id="{4C8736CC-628A-0445-C73F-B9A20066C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0228" b="-2885"/>
            <a:stretch/>
          </p:blipFill>
          <p:spPr>
            <a:xfrm>
              <a:off x="0" y="1485529"/>
              <a:ext cx="6379779" cy="2235133"/>
            </a:xfrm>
            <a:prstGeom prst="rect">
              <a:avLst/>
            </a:prstGeom>
          </p:spPr>
        </p:pic>
        <p:pic>
          <p:nvPicPr>
            <p:cNvPr id="5" name="그림 4" descr="텍스트, 모니터, 스크린샷, 화면이(가) 표시된 사진&#10;&#10;자동 생성된 설명">
              <a:extLst>
                <a:ext uri="{FF2B5EF4-FFF2-40B4-BE49-F238E27FC236}">
                  <a16:creationId xmlns:a16="http://schemas.microsoft.com/office/drawing/2014/main" id="{A8DC13AD-55C8-6D4A-699F-4292E86F8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3" r="1035" b="1272"/>
            <a:stretch/>
          </p:blipFill>
          <p:spPr>
            <a:xfrm>
              <a:off x="0" y="1797269"/>
              <a:ext cx="9049407" cy="238335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395EB2-D081-461E-4457-BC5FD8FBABD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F03BF2-62F1-6904-A2F5-77E97AEB1C5B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221999D8-3B08-58FE-D322-86DEDEF1AFB2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D42C41D5-87AF-AB35-7F8A-FB902E21E2AA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B7FE4F-D746-0094-22EE-3EB890B51482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18. git reset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으로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작업 디렉토리 영역 초기화하기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41E990-925F-AF81-2AD0-9152469E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C18C8B-372D-A6D2-276E-0851259BAF50}"/>
              </a:ext>
            </a:extLst>
          </p:cNvPr>
          <p:cNvSpPr txBox="1"/>
          <p:nvPr/>
        </p:nvSpPr>
        <p:spPr>
          <a:xfrm>
            <a:off x="692861" y="2986783"/>
            <a:ext cx="775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*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기능을 처음부터 다시 만들고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원격 저장소에 반영</a:t>
            </a:r>
          </a:p>
        </p:txBody>
      </p:sp>
    </p:spTree>
    <p:extLst>
      <p:ext uri="{BB962C8B-B14F-4D97-AF65-F5344CB8AC3E}">
        <p14:creationId xmlns:p14="http://schemas.microsoft.com/office/powerpoint/2010/main" val="2888310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EC38C35-2012-C0B0-F3C2-0C3E411250B1}"/>
              </a:ext>
            </a:extLst>
          </p:cNvPr>
          <p:cNvGrpSpPr/>
          <p:nvPr/>
        </p:nvGrpSpPr>
        <p:grpSpPr>
          <a:xfrm>
            <a:off x="2251108" y="781452"/>
            <a:ext cx="4641784" cy="1790298"/>
            <a:chOff x="0" y="0"/>
            <a:chExt cx="9144000" cy="3673192"/>
          </a:xfrm>
        </p:grpSpPr>
        <p:pic>
          <p:nvPicPr>
            <p:cNvPr id="3" name="그림 2" descr="텍스트, 모니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2A15EFE0-A510-1C34-6433-82C93845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1862302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35E465-D96C-E491-6624-CABD9732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62302"/>
              <a:ext cx="9144000" cy="181089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CA7B83-002D-6A99-0A54-6069CF413523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657FB6-FE42-D4CC-9793-7C6CA01F1E4A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95B9D3CA-D820-3147-832F-78B4B5CEF903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51F9F4D2-54C6-9883-6A42-FAF2D28E389F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B7A899-7CA5-1F78-B168-A79D4A1C0A39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19. git rebase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으로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브랜치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병합 시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커밋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로그 정렬하기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DD402AD-0EF9-7084-1674-278D563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FADE88-CDE2-1B8A-19A9-A83857332DC6}"/>
              </a:ext>
            </a:extLst>
          </p:cNvPr>
          <p:cNvSpPr txBox="1"/>
          <p:nvPr/>
        </p:nvSpPr>
        <p:spPr>
          <a:xfrm>
            <a:off x="692861" y="2707650"/>
            <a:ext cx="7758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이제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기능을 구현하기 위해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feature3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feature3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이동하여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/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기능을 구현한 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완료하였다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이제 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병합하려고 하였는데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그것보다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마지막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기준으로 하여 새로 추가된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feature3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연결하는게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깃 히스토리가 더 깔끔해 질 것 같다는 생각이 들었다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feature2, feature3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각각 작업을 완료한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마지막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기준으로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feature3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커밋들이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오도록 정렬하고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병합하고싶음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rebase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이용하여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커밋들을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기준에 맞게 정렬하고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merge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이용하여 두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merge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병합할 때 사용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인자로 준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rebase &lt;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&gt;: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base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다시 설정함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두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병합하게 되면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커밋들이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시간순으로 정렬되어 병합하게 되는데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rebase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사용하면 병합 시 인자로 준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마지막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이후에 현재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오도록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기록을 정렬함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(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뒷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장의 그림 참조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5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1CE4F5-4920-2FBC-8C03-7827C71D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4" y="1000900"/>
            <a:ext cx="3928335" cy="23898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B354E5-CBD6-5A6F-9671-515A73B25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46" y="3263828"/>
            <a:ext cx="4876800" cy="150994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5CA36E3-3317-8921-7659-962C809C8A62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8D99A1C-9D65-7C87-3E9C-94C88FA6DDB2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A2D41259-23B0-E62B-AE2B-E13F2A49CC72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B08407F2-F8F5-CAC6-3491-BF1A4E889B07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BA92AC-FF8F-9ABF-3633-27921BC5E3C1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rebase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사용 시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커밋의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정렬 상황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0C0A61E-6417-1246-8E61-429E2BDA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3B0C546-93B0-E148-1C55-089CBC3ADE82}"/>
              </a:ext>
            </a:extLst>
          </p:cNvPr>
          <p:cNvSpPr txBox="1"/>
          <p:nvPr/>
        </p:nvSpPr>
        <p:spPr>
          <a:xfrm>
            <a:off x="5324100" y="2195830"/>
            <a:ext cx="355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rebase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하게되면 두 브랜치의 커밋들의 시간과 상관없이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base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기준으로 커밋들이 정렬됨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29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3032CA-29DC-3D90-FB34-0280A0B78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5" y="1135009"/>
            <a:ext cx="7103444" cy="226215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CFB51A-C96D-CE70-08CA-4A836D747A5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144F875-ADF7-6A2F-4B80-3FA72733F619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5735A5BE-036E-1103-1D93-C824E2C58B9E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678ADFBF-9756-33FD-580F-5EF4CB92F730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324B1-F15A-A305-641F-D503A9065BC4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20.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feature2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-&gt; master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병합 후 원격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저장소에 반영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8333C4-6687-75D6-D14C-5CFCDD113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A4E14-EFDA-5D3C-6F15-D9614246DCC6}"/>
              </a:ext>
            </a:extLst>
          </p:cNvPr>
          <p:cNvSpPr txBox="1"/>
          <p:nvPr/>
        </p:nvSpPr>
        <p:spPr>
          <a:xfrm>
            <a:off x="991244" y="4008491"/>
            <a:ext cx="682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feature2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병합 한 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</a:p>
          <a:p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push origin master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원격 저장소의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26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0CB413-56FC-C289-F393-E5792FCAB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95" y="812597"/>
            <a:ext cx="4194009" cy="28431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82590D4-BE59-73C6-D467-EAB00A447BE0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00228D6-5D4B-78C2-C216-0145331EA8D0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8A5941C4-C85A-02A8-8333-66C2D810B63D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1F78F9A1-DBBB-169F-E791-F30131F9A495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5AE7A0-BCE8-EB58-A3F8-D5B276C99139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21. git log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명령어로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커밋들의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기록 조회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A4533F-AB11-C63F-705C-B618CDB6C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8495A-7F6C-9FC0-1E77-B684B339F90B}"/>
              </a:ext>
            </a:extLst>
          </p:cNvPr>
          <p:cNvSpPr txBox="1"/>
          <p:nvPr/>
        </p:nvSpPr>
        <p:spPr>
          <a:xfrm>
            <a:off x="692860" y="3915404"/>
            <a:ext cx="775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rebase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한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커밋들이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의도한 순서대로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저장되어있는지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조회하고 싶음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log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이용해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기록 조회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log: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커밋들의 히스토리를 확인</a:t>
            </a:r>
          </a:p>
        </p:txBody>
      </p:sp>
    </p:spTree>
    <p:extLst>
      <p:ext uri="{BB962C8B-B14F-4D97-AF65-F5344CB8AC3E}">
        <p14:creationId xmlns:p14="http://schemas.microsoft.com/office/powerpoint/2010/main" val="248776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9DF1D4C5-6529-721A-5AE2-15ABBDC34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00" y="920319"/>
            <a:ext cx="6700400" cy="2583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5F15208-FB5A-2053-573E-92A14A1412FA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5ABC12B-0114-EB1E-0806-9C2DFCF465EC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FE18865F-6C45-115D-D67B-1163D177883B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7E18120F-4EF9-9645-1453-A30EC5C0A39D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40694-664A-A01E-8836-BE932C1389ED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22.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위험한 공용함수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util2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구현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8CF293-93EE-185C-20C4-D3BA2C7E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91C407-9D0A-DD86-CA6E-0A3CDEDEA5A6}"/>
              </a:ext>
            </a:extLst>
          </p:cNvPr>
          <p:cNvSpPr txBox="1"/>
          <p:nvPr/>
        </p:nvSpPr>
        <p:spPr>
          <a:xfrm>
            <a:off x="692860" y="3915404"/>
            <a:ext cx="775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그동안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계산기의 연산을 구현하기 위해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브랜치에서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공용함수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util2()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구현 후 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add, commit, push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하여 원격 저장소에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14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B5CC56E-8DBC-00C9-5A73-B8F574C9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9" y="934063"/>
            <a:ext cx="3042176" cy="37680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CCDDFDC-0814-2736-CA99-BC3D5241225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ABEFD5C-B56E-7ED5-C4B0-CEE9F7B91227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A57ECE2A-ADDF-F81F-F3B8-753F926BAB75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B8408B75-3186-25B7-FAF8-39F0771F2951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D6887-9E29-DE63-6F3D-D23EC0442597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3206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</a:t>
                </a:r>
                <a:r>
                  <a:rPr lang="ko-KR" altLang="en-US" sz="1600" b="1" dirty="0" err="1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레포지토리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생성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A0692B-5C44-052F-F6F9-74AF2DEB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3F34D0-100E-DAE5-B9D6-2A6FA89CBFAA}"/>
              </a:ext>
            </a:extLst>
          </p:cNvPr>
          <p:cNvSpPr txBox="1"/>
          <p:nvPr/>
        </p:nvSpPr>
        <p:spPr>
          <a:xfrm>
            <a:off x="3800988" y="934063"/>
            <a:ext cx="48043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프로젝트를 만들고 나서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프로젝트의 버전관리를 위해 깃을 이용하기로 한다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자신의 프로젝트를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깃허브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원격저장소에 올리기 위해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깃허브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웹페이지에 접속하여 자신의 프로젝트 저장할 </a:t>
            </a:r>
            <a:r>
              <a:rPr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Repository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생성한다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프로젝트를 만들 때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내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Repository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다른 사람들도 볼 수 있도록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Public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설정을 하였고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파일을 작성하였으므로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 a README file 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옵션은 선택하지 않았다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gitignore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이용하면 특정 파일을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Repository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올릴 수 없도록 할 수 있음을 알았지만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지금은 제외할 파일이 생각나지 않아서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r>
              <a:rPr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gitignore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template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None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선택하였다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모두가 저작권 문제에 엮이지 않고 접근할 수 있는 프로젝트를 만들려고 했기 때문에 라이센스도 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None</a:t>
            </a:r>
            <a:r>
              <a:rPr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선택하였다</a:t>
            </a:r>
            <a:r>
              <a:rPr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선택 옵션을 모두 고른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Create repository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버튼을 클릭하였다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835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6B3966A-0417-EED9-0217-4D55B798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90483"/>
            <a:ext cx="7924800" cy="160512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2716770-59AD-668B-36EE-7D75DDFE4354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D653C81-CEB7-6B55-B1B3-D0FB844D0FBA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F0D2C65E-D94A-E8A0-F82C-3FDA3DD846E5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1E41B742-27A8-7F6A-22F2-3C369DFD6301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1099DC-1655-E1D2-4F11-BEFE60C3AC6C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23. -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연산 기능 구현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F3D4EB-255D-D193-6A12-0BB4A5E58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A1B1CE-C755-CF62-6E75-645B7E185CED}"/>
              </a:ext>
            </a:extLst>
          </p:cNvPr>
          <p:cNvSpPr txBox="1"/>
          <p:nvPr/>
        </p:nvSpPr>
        <p:spPr>
          <a:xfrm>
            <a:off x="692860" y="3915404"/>
            <a:ext cx="775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 수정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-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 구현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필요 없는 주석을 추가하고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add, commit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통해 로컬 저장소에 코드를 반영하였다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289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6A67A30-6089-42F8-01FB-05C34EEC8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1" y="1162443"/>
            <a:ext cx="7931217" cy="144961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AA2B652-A259-F629-94BB-408ECCB50968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091569-2B5A-5FC6-0FA6-7CD5D4E0ECD9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A067AB54-EECB-45A1-A5C9-E41310E9E4D8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471D9354-AB41-41A8-5B85-A2312CB4FF86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8AB2B9-8381-C9FF-61AF-18C4E3F8B22F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24.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commit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--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amend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를 이용한 커밋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4BB744-2203-D1D1-8D7B-EB7301767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D6E7BF-2A47-6C78-9CA4-4912D36E4493}"/>
              </a:ext>
            </a:extLst>
          </p:cNvPr>
          <p:cNvSpPr txBox="1"/>
          <p:nvPr/>
        </p:nvSpPr>
        <p:spPr>
          <a:xfrm>
            <a:off x="692860" y="3915404"/>
            <a:ext cx="775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연산 기능을 구현하고 커밋을 넣은 상태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쓸대 없는 주석이 남은 상태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쓸대 없는 주석을 지우고 저장소에 반영하고 싶지만 커밋이 하나 더 늘어나는 것을 원하진 않음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add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commit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--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amend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실행하여 이전 커밋에 현재 수정사항 반영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commit --amend: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이전 커밋을 수정하여 현재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상태 파일들을 반영</a:t>
            </a:r>
          </a:p>
        </p:txBody>
      </p:sp>
    </p:spTree>
    <p:extLst>
      <p:ext uri="{BB962C8B-B14F-4D97-AF65-F5344CB8AC3E}">
        <p14:creationId xmlns:p14="http://schemas.microsoft.com/office/powerpoint/2010/main" val="265670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59D57C-F145-CE61-FAA4-33BF7E74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94" y="821217"/>
            <a:ext cx="4081611" cy="322506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3CC5EE-17A0-C67D-30B7-D7A697ADE1DB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71E50B-7A0E-6979-8405-9DF194A9EF6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BE5B561F-7074-D2C5-2F51-7646F8403B84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DADD303-2A8A-BFC8-7FC4-82C90CC8B4FA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2653EE-7A45-3692-EC96-213B6D03B668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25.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commit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--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amend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정상 작동 확인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70492B-B226-31DB-A55F-E59364BA2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B4ABD1-2611-82DA-34E8-70B3E4A8A74D}"/>
              </a:ext>
            </a:extLst>
          </p:cNvPr>
          <p:cNvSpPr txBox="1"/>
          <p:nvPr/>
        </p:nvSpPr>
        <p:spPr>
          <a:xfrm>
            <a:off x="692860" y="4196810"/>
            <a:ext cx="775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그리고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log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쳐서 깃 내역을 확인한 결과 새로운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생기지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않은것을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보고 정상적으로 작동했음을 확인할 수 있었다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60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DE4C84-A416-FCE1-6BE2-1B3A1BDB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" y="878649"/>
            <a:ext cx="6294922" cy="941807"/>
          </a:xfrm>
          <a:prstGeom prst="rect">
            <a:avLst/>
          </a:prstGeom>
        </p:spPr>
      </p:pic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7910638-5A40-717C-7B8A-FF25EC85C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58" y="1820456"/>
            <a:ext cx="5630889" cy="173530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8113C35-D39F-87F0-5C96-0212808CBFBD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4CE7943-FD08-E74E-0FDE-F9B9C28EAC32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D6AF1E65-50A4-B0C8-A3D8-0F860948A678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E92F139C-EE9B-E67A-F42E-6EDFA469EE37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734D43-9FB1-8CB7-F72D-FF2F3FC79CB5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26. revert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를 이용해 원격 저장소에 올라간 커밋 원복하기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F1958D-5D30-2EBC-6AFC-59D6673C9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FD13C5F-A869-3262-5FC8-02E46121F731}"/>
              </a:ext>
            </a:extLst>
          </p:cNvPr>
          <p:cNvSpPr txBox="1"/>
          <p:nvPr/>
        </p:nvSpPr>
        <p:spPr>
          <a:xfrm>
            <a:off x="692860" y="3709110"/>
            <a:ext cx="7902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작업을 마쳤으므로 이제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 branch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병합을 하려고 하였으나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자신이 짠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코드중에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위험한 공용함수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util2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문제를 발생시킬 여지가 있다는 것을 알아차렸다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원복하고 싶은 커밋이 이미 원격 저장소에 올라가 있는 상태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저장소에 올라간 커밋을 원복하고 싶음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revert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와 커밋의 해시값을 이용하여 특정 커밋을 원복하는 커밋 생성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revert &lt;commit hash&gt;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원복하고 싶은 커밋의 해시값을 인자로 전달해서 명령어를 실행하면 해당 커밋을 원복하는 커밋을 만듬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push origin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명령어로 원격 저장소에 반영</a:t>
            </a:r>
          </a:p>
        </p:txBody>
      </p:sp>
    </p:spTree>
    <p:extLst>
      <p:ext uri="{BB962C8B-B14F-4D97-AF65-F5344CB8AC3E}">
        <p14:creationId xmlns:p14="http://schemas.microsoft.com/office/powerpoint/2010/main" val="124172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E1FEF3-891B-92A2-4D7D-8C700A53E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1" y="847676"/>
            <a:ext cx="4666593" cy="414808"/>
          </a:xfrm>
          <a:prstGeom prst="rect">
            <a:avLst/>
          </a:prstGeom>
        </p:spPr>
      </p:pic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77C14F2-86C2-19CD-5480-A044B737D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1" y="1159389"/>
            <a:ext cx="5234151" cy="223873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6DD3E1A-09A7-9F02-4244-146970642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65" y="1822364"/>
            <a:ext cx="5002924" cy="119961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B21A22-364D-EA81-440A-91DD4FC13776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A82A3E-A362-943E-96E1-42F5021C8269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B8C475B9-5D3B-0B44-7B3C-37875DEBDE3A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FAE4F9FE-8A5D-09D8-1A52-80BFBBC8D042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6C32C1-9B8B-8ABA-0913-B67D91BCF604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27. Pull Request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발행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937F44-F108-F208-788B-72951192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5E6D231-44FB-A4D1-9550-9CD73CA9D20F}"/>
              </a:ext>
            </a:extLst>
          </p:cNvPr>
          <p:cNvSpPr txBox="1"/>
          <p:nvPr/>
        </p:nvSpPr>
        <p:spPr>
          <a:xfrm>
            <a:off x="692860" y="3709110"/>
            <a:ext cx="7902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이제 정말 작업을 마친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깃순이는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feature1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병합을 하려고 하였으나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깃순이의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코드가 미덥지 못한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코드를 확인하고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할 수 있도록 </a:t>
            </a:r>
            <a:r>
              <a:rPr kumimoji="1" lang="en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Pull Request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발행하라고 얘기한 것이 생각났다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저장소에 병합할 브랜치가 올라가 있는 상태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두 브랜치를 병합하기 위한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Pull Request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생성하고 싶음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 Repository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들어가서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Compare &amp; pull request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Create pull Request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클릭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병합시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충돌이 있으므로 충돌을 해결하기 위해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Resolve conflicts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클릭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GitHub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Pull Request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생성하고 충돌을 해결할 수 있음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388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E4460CE-1A84-BB6B-11EF-B8F7C384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22" y="904636"/>
            <a:ext cx="5823284" cy="1288598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F943571-BE1C-C009-4E48-347E763CF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23" y="1460589"/>
            <a:ext cx="1836857" cy="173921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B512C9-8AB4-412D-3205-530617792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80" y="1634129"/>
            <a:ext cx="2086677" cy="144773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76A1CF-454E-5F2A-0D0B-60BE1ED7A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73" y="5567842"/>
            <a:ext cx="3795175" cy="85073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580E7A0-DB51-FEBF-BF1A-BDB92E7C7696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3458ADE-FDEF-942F-3E8F-A6209B17A14A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BCDF8835-3533-3DBE-9435-F138A49318F5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F909ACD9-6440-0E3C-557D-C69674F773E0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3777E-C3FB-CB7E-9A58-0A69ECC91760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28.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Conflict Resolve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36B91E-7B4F-A5AC-8AB2-3BA428164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AA4854FE-4AB3-40E1-9A4A-5C17C0B59423}"/>
              </a:ext>
            </a:extLst>
          </p:cNvPr>
          <p:cNvSpPr/>
          <p:nvPr/>
        </p:nvSpPr>
        <p:spPr>
          <a:xfrm>
            <a:off x="4434421" y="2119169"/>
            <a:ext cx="606391" cy="404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4C303-AD82-46C7-F823-2D2E3AF25111}"/>
              </a:ext>
            </a:extLst>
          </p:cNvPr>
          <p:cNvSpPr txBox="1"/>
          <p:nvPr/>
        </p:nvSpPr>
        <p:spPr>
          <a:xfrm>
            <a:off x="657923" y="3475405"/>
            <a:ext cx="79024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Pull Request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생성했는데 두 브랜치에서 충돌이 발생한 상태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충돌된 부분을 수정하여 충돌을 해결하고 싶음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&lt;&lt;&lt;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코드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===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 &gt;&gt;&gt;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형태로 표현된 코드는 코드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1,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충돌된 상태임을 의미하므로 두 코드를 비교하고 그림과 같이 수정함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Conflict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발생 시 위와 같이 해결할 수 있음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이후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깃순이가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만든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Pull Request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깃허브에서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확인하였고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코드가 병합하기 적합함을 확인한 후에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 pull Request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버튼을 클릭하여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Merge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완료하였다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F91170-5165-D688-2410-5DF30DC4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05" y="720124"/>
            <a:ext cx="4979590" cy="131088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7237A1-B799-BF47-F0CB-1DA288A60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07" y="2080437"/>
            <a:ext cx="5141783" cy="131127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EECC4CB-67A9-E71F-E162-D65FD93E23CF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3615F2C-AA41-C034-8D99-A7C31B54CDE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FAF0A399-5131-B281-0952-E6B3596E0113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57CE5301-13C7-48AD-14C0-81CE502415A4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062F0D-06A1-58DE-F1A7-F639DA2CAD7A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29. Commit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에 </a:t>
                </a:r>
                <a:r>
                  <a:rPr lang="en-US" altLang="ko-Kore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Tag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붙히기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B9A067-0282-87AC-BD53-E021F6CB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E2905C-7D40-57F0-87B1-3CEA8D1DC8C3}"/>
              </a:ext>
            </a:extLst>
          </p:cNvPr>
          <p:cNvSpPr txBox="1"/>
          <p:nvPr/>
        </p:nvSpPr>
        <p:spPr>
          <a:xfrm>
            <a:off x="620750" y="3793038"/>
            <a:ext cx="7902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저장소에서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master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브랜치의 병합이 완료되고 로컬 저장소에는 반영이 안된 상태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원격 저장소의 변경을 로컬 저장소에 반영하고 싶음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pull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이용하여 원격 저장소의 브랜치를 로컬 저장소의 브랜치에 반영함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pull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&lt;remote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 &lt;branch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이름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해당 원격 저장소의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브랜치를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로컬 저장소에 반영함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업데이트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6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F91170-5165-D688-2410-5DF30DC4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05" y="720124"/>
            <a:ext cx="4979590" cy="131088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57237A1-B799-BF47-F0CB-1DA288A60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07" y="2080437"/>
            <a:ext cx="5141783" cy="131127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EECC4CB-67A9-E71F-E162-D65FD93E23CF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3615F2C-AA41-C034-8D99-A7C31B54CDE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FAF0A399-5131-B281-0952-E6B3596E0113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57CE5301-13C7-48AD-14C0-81CE502415A4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062F0D-06A1-58DE-F1A7-F639DA2CAD7A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30.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원격 저장소에서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Pull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받기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B9A067-0282-87AC-BD53-E021F6CB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E2905C-7D40-57F0-87B1-3CEA8D1DC8C3}"/>
              </a:ext>
            </a:extLst>
          </p:cNvPr>
          <p:cNvSpPr txBox="1"/>
          <p:nvPr/>
        </p:nvSpPr>
        <p:spPr>
          <a:xfrm>
            <a:off x="620750" y="3793038"/>
            <a:ext cx="790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기본적인 기능 구현이 끝났으므로 깃신은 마지막 커밋을 기준으로 릴리즈 버전을 관리하려고 한다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마지막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따로 설정한 정보가 없는 상태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버전 태그를 달아서 편리하게 확인하고 관리하고 싶음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tag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명령어를 이용해 가장 최근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태그를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붙힘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tag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명령어를 이용하면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태그를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붙힐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수 있음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log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사용하면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tag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가 정상적으로 붙음을 확인할 수 있다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532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00B9CEE-A3EE-3CF1-431A-B754CFF3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93528"/>
              </p:ext>
            </p:extLst>
          </p:nvPr>
        </p:nvGraphicFramePr>
        <p:xfrm>
          <a:off x="1686025" y="851764"/>
          <a:ext cx="5771948" cy="33368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2987">
                  <a:extLst>
                    <a:ext uri="{9D8B030D-6E8A-4147-A177-3AD203B41FA5}">
                      <a16:colId xmlns:a16="http://schemas.microsoft.com/office/drawing/2014/main" val="241261827"/>
                    </a:ext>
                  </a:extLst>
                </a:gridCol>
                <a:gridCol w="1442987">
                  <a:extLst>
                    <a:ext uri="{9D8B030D-6E8A-4147-A177-3AD203B41FA5}">
                      <a16:colId xmlns:a16="http://schemas.microsoft.com/office/drawing/2014/main" val="2716885475"/>
                    </a:ext>
                  </a:extLst>
                </a:gridCol>
                <a:gridCol w="1442987">
                  <a:extLst>
                    <a:ext uri="{9D8B030D-6E8A-4147-A177-3AD203B41FA5}">
                      <a16:colId xmlns:a16="http://schemas.microsoft.com/office/drawing/2014/main" val="1770502446"/>
                    </a:ext>
                  </a:extLst>
                </a:gridCol>
                <a:gridCol w="1442987">
                  <a:extLst>
                    <a:ext uri="{9D8B030D-6E8A-4147-A177-3AD203B41FA5}">
                      <a16:colId xmlns:a16="http://schemas.microsoft.com/office/drawing/2014/main" val="713702485"/>
                    </a:ext>
                  </a:extLst>
                </a:gridCol>
              </a:tblGrid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add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 7pg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pull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36pg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16112"/>
                  </a:ext>
                </a:extLst>
              </a:tr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branch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16pg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push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12pg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24722"/>
                  </a:ext>
                </a:extLst>
              </a:tr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checkout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16pg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rebase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25pg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78389"/>
                  </a:ext>
                </a:extLst>
              </a:tr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cherry-pick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19pg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remote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11pg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351655"/>
                  </a:ext>
                </a:extLst>
              </a:tr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clone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15pg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reset --hard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23pg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75918"/>
                  </a:ext>
                </a:extLst>
              </a:tr>
              <a:tr h="296070">
                <a:tc>
                  <a:txBody>
                    <a:bodyPr/>
                    <a:lstStyle/>
                    <a:p>
                      <a:r>
                        <a:rPr lang="en" altLang="ko-Kore-KR" dirty="0"/>
                        <a:t>commit --amend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31pg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revert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33pg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84487"/>
                  </a:ext>
                </a:extLst>
              </a:tr>
              <a:tr h="277992">
                <a:tc>
                  <a:txBody>
                    <a:bodyPr/>
                    <a:lstStyle/>
                    <a:p>
                      <a:r>
                        <a:rPr lang="en" altLang="ko-Kore-KR" dirty="0"/>
                        <a:t>commit -m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stash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20pg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84903"/>
                  </a:ext>
                </a:extLst>
              </a:tr>
              <a:tr h="277992">
                <a:tc>
                  <a:txBody>
                    <a:bodyPr/>
                    <a:lstStyle/>
                    <a:p>
                      <a:r>
                        <a:rPr lang="en" altLang="ko-Kore-KR" dirty="0"/>
                        <a:t>config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10pg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status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5pg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18953"/>
                  </a:ext>
                </a:extLst>
              </a:tr>
              <a:tr h="277992">
                <a:tc>
                  <a:txBody>
                    <a:bodyPr/>
                    <a:lstStyle/>
                    <a:p>
                      <a:r>
                        <a:rPr lang="en" altLang="ko-Kore-KR" dirty="0" err="1"/>
                        <a:t>init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dirty="0"/>
                        <a:t>tag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37pg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2068"/>
                  </a:ext>
                </a:extLst>
              </a:tr>
              <a:tr h="277992">
                <a:tc>
                  <a:txBody>
                    <a:bodyPr/>
                    <a:lstStyle/>
                    <a:p>
                      <a:r>
                        <a:rPr lang="en" altLang="ko-Kore-KR" dirty="0"/>
                        <a:t>log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28pg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833664"/>
                  </a:ext>
                </a:extLst>
              </a:tr>
              <a:tr h="365018">
                <a:tc>
                  <a:txBody>
                    <a:bodyPr/>
                    <a:lstStyle/>
                    <a:p>
                      <a:r>
                        <a:rPr lang="en" altLang="ko-Kore-KR" dirty="0"/>
                        <a:t>merge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25pg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406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6BC9E54-F91C-FCC3-A4A8-6A54AC316162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CCD05A3-3F23-381F-D80E-6767593A6F18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1DF2DF2-2EF2-6D01-1465-3F44439EC7C1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1932783D-AA02-27A5-CA14-8D33D0A1B9B0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43EEA9-0B89-A5BB-9023-72EE24FDF643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 Index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6F0C8F-881B-9F42-3C77-9D9BD5937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A89723-4F12-0AF5-3615-6DF33BA79ED0}"/>
              </a:ext>
            </a:extLst>
          </p:cNvPr>
          <p:cNvSpPr txBox="1"/>
          <p:nvPr/>
        </p:nvSpPr>
        <p:spPr>
          <a:xfrm>
            <a:off x="1902839" y="4369655"/>
            <a:ext cx="533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목차번호가 아닌 페이지번호입니다</a:t>
            </a:r>
            <a:r>
              <a:rPr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lang="ko-Kore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명령어가 사용된 페이지는 한 명령어당 여러개이나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주요한 페이지 하나만 명시하였습니다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ore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41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63073B8-957E-6082-1FFA-03D98E6B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6" y="946223"/>
            <a:ext cx="8032129" cy="26055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70FAD46-6966-AC39-2AEF-7104985137D2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92BD2F-D62C-67E5-D2F4-6D8466652D9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7F60C0BC-1AE9-1698-A574-C83F703DDC96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C00F3812-1CD1-E386-0771-EBCFF1AB3BC6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E88BC8-A627-2E42-F101-A03EE9D828B0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3206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3.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로컬 깃 저장소 생성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2E257B-EAAF-0C66-3CFE-5719D1CE5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28010D-CA9B-3582-3BD7-10A726A534DC}"/>
              </a:ext>
            </a:extLst>
          </p:cNvPr>
          <p:cNvSpPr txBox="1"/>
          <p:nvPr/>
        </p:nvSpPr>
        <p:spPr>
          <a:xfrm>
            <a:off x="538699" y="3801029"/>
            <a:ext cx="7758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 프로젝트는 깃 저장소가 아니다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이 프로젝트를 깃 저장소로 만들고 싶다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 프로젝트를 깃 저장소로 만들기 위해 </a:t>
            </a:r>
            <a:r>
              <a:rPr kumimoji="1"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init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사용하였다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init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 깃 저장소를 만들기 위해 사용하는 명령어이다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ore-KR" altLang="en-US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6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39ED3D16-709F-95F0-E93D-2AA4D1EC3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05" y="719731"/>
            <a:ext cx="5412766" cy="26255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AA5AB88-3342-27FF-F1D6-D69A79ED5737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2A7188-9245-A863-E16F-2DC68A9B6889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43F7CAF-0032-A5EB-9434-CB0AD556BA6C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7A954F83-6521-AA70-64E4-8FF67EE7A8F9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A0DA7B-44C6-B6FB-A821-C4F47FC84329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32064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4.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깃 저장소의 상태 확인하기</a:t>
                </a: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9195EB-D574-E95F-170C-F35B8533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43E179-12BB-E488-0ECB-CA56B6273EC2}"/>
              </a:ext>
            </a:extLst>
          </p:cNvPr>
          <p:cNvSpPr txBox="1"/>
          <p:nvPr/>
        </p:nvSpPr>
        <p:spPr>
          <a:xfrm>
            <a:off x="692861" y="3589273"/>
            <a:ext cx="7758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 로컬 깃 저장소의 상태를 알 수 없다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현재 로컬 깃 저장소의 상태를 확인하고 싶다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 저장소의 상태를 확인하기 위해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status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실행하였다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status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깃 저장소의 현재 상태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어떤 파일이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추가되어있는지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어떤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있는지 등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알 수 있는 명령어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파일이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저장소에 반영되지 않았음을 알 수 있다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83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F51687-2D9F-3138-CFD5-5229DD3B7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6" y="900354"/>
            <a:ext cx="5918088" cy="274462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8B8565-954C-07C5-B631-77452FE3347A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F5158D-3BC0-7336-7E8B-41B1343E13A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BEB1B2BB-DDAC-9A41-AD40-4A7B646BD854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D2E48FC-A3BC-153E-6852-90ACBBE55A61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76FDB8-5DF7-ED09-B9A7-B2B5A188D8F5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41294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Staging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상태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D8D364-4D68-8478-B74C-50EA6A0E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B369E0-43EB-877D-7CDD-136D78FCCCD5}"/>
              </a:ext>
            </a:extLst>
          </p:cNvPr>
          <p:cNvSpPr txBox="1"/>
          <p:nvPr/>
        </p:nvSpPr>
        <p:spPr>
          <a:xfrm>
            <a:off x="538699" y="3918295"/>
            <a:ext cx="775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Staiging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영역은 작업 디렉토리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로컬 디렉토리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와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저장소 사이의 징검다리 역할을 한다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 저장소에 저장될 파일들이 대기하는 장소이다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Git add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통해 작업 디렉토리에 있는 파일을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영역으로 이동시킬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32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F3968D7-64F5-81BB-1452-73CB037F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967566"/>
            <a:ext cx="4735629" cy="22113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F81D2A-CAB8-CC6F-6AC8-E904465A0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89" y="1182351"/>
            <a:ext cx="3841898" cy="17817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E15D-B4C1-2EF0-8BF3-099D731F609F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6C3A6D2-CCC6-D860-C6F2-7E5DE446844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11C0DBEB-51C8-B697-4B8E-36482405CDDF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AE2BCEDD-5DD2-8122-D551-57BE9E9A749B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EDE89E-D46F-876F-7563-B4FC2DBE8CE0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5.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파일을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Staging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영역으로 이동시키기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921B3C-E9FA-1C8F-9428-226A4C14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DB3258F-002B-1E49-4AFD-5D7503C7B41A}"/>
              </a:ext>
            </a:extLst>
          </p:cNvPr>
          <p:cNvSpPr txBox="1"/>
          <p:nvPr/>
        </p:nvSpPr>
        <p:spPr>
          <a:xfrm>
            <a:off x="654344" y="3475760"/>
            <a:ext cx="7758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파일은 깃 저장소에 반영되지 않았다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RADME.md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깃 저장소에 반영시키기 위해 파일을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영역으로 이동시키고 싶다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파일을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영역으로 이동시키기 위해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사용하였다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특정 파일을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영역으로 이동시킬 때 사용하는 명령어이다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 .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작업영역에 있는 모든 파일을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Area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옮길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add &lt;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파일명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&gt;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특정 파일을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Area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옮길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68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1F8E15D-B4C1-2EF0-8BF3-099D731F609F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6C3A6D2-CCC6-D860-C6F2-7E5DE446844D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11C0DBEB-51C8-B697-4B8E-36482405CDDF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AE2BCEDD-5DD2-8122-D551-57BE9E9A749B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EDE89E-D46F-876F-7563-B4FC2DBE8CE0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50438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6.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파일을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Repository 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영역으로 이동시키기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921B3C-E9FA-1C8F-9428-226A4C14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pic>
        <p:nvPicPr>
          <p:cNvPr id="12" name="그림 11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0E7C1B4C-CD1A-22B7-C3D1-E982B0D9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93" y="987840"/>
            <a:ext cx="3982107" cy="1976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A272BF-4273-14E8-C49F-9D558134A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6" y="1085095"/>
            <a:ext cx="3841898" cy="1781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1B0890-31F8-E427-3302-D0AC3875AC3B}"/>
              </a:ext>
            </a:extLst>
          </p:cNvPr>
          <p:cNvSpPr txBox="1"/>
          <p:nvPr/>
        </p:nvSpPr>
        <p:spPr>
          <a:xfrm>
            <a:off x="787493" y="3378504"/>
            <a:ext cx="7758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파일은 깃 저장소에 반영되지 않았다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깃신은 </a:t>
            </a:r>
            <a:r>
              <a:rPr kumimoji="1" lang="en-US" altLang="ko-Kore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RADME.md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깃 저장소에 반영시키기 위해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Area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영역의 파일을 깃 저장소에 이동시키고 싶다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README.md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파일을 깃 저장소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영역으로 이동시키기 위해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명령어를 사용하였다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commit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은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Area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영역의 파일들을 깃 저장소</a:t>
            </a:r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영역으로 이동시킬 때 사용하는 명령어이다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-m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옵션을 이용해 인자로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메시지를 전달할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76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DE5BD03-9E54-7B98-936A-EDAB7FB7E4D2}"/>
              </a:ext>
            </a:extLst>
          </p:cNvPr>
          <p:cNvGrpSpPr/>
          <p:nvPr/>
        </p:nvGrpSpPr>
        <p:grpSpPr>
          <a:xfrm>
            <a:off x="217713" y="209542"/>
            <a:ext cx="5616682" cy="461150"/>
            <a:chOff x="217713" y="209542"/>
            <a:chExt cx="5616682" cy="4611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673F77-37A7-C758-166D-317946EB541E}"/>
                </a:ext>
              </a:extLst>
            </p:cNvPr>
            <p:cNvGrpSpPr/>
            <p:nvPr/>
          </p:nvGrpSpPr>
          <p:grpSpPr>
            <a:xfrm>
              <a:off x="493875" y="234061"/>
              <a:ext cx="5340520" cy="436631"/>
              <a:chOff x="493875" y="234061"/>
              <a:chExt cx="5340520" cy="436631"/>
            </a:xfrm>
          </p:grpSpPr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48568A30-9372-463E-F117-F03981E257F8}"/>
                  </a:ext>
                </a:extLst>
              </p:cNvPr>
              <p:cNvSpPr/>
              <p:nvPr/>
            </p:nvSpPr>
            <p:spPr>
              <a:xfrm>
                <a:off x="538699" y="283100"/>
                <a:ext cx="5295696" cy="38759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403D47B9-03FF-A8E9-9551-C6CA1B6680D0}"/>
                  </a:ext>
                </a:extLst>
              </p:cNvPr>
              <p:cNvSpPr/>
              <p:nvPr/>
            </p:nvSpPr>
            <p:spPr>
              <a:xfrm>
                <a:off x="493875" y="234061"/>
                <a:ext cx="5295696" cy="387592"/>
              </a:xfrm>
              <a:prstGeom prst="roundRect">
                <a:avLst/>
              </a:prstGeom>
              <a:solidFill>
                <a:srgbClr val="5DA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B238A-F14F-CAA7-3347-DBC2BAE3A554}"/>
                  </a:ext>
                </a:extLst>
              </p:cNvPr>
              <p:cNvSpPr txBox="1"/>
              <p:nvPr/>
            </p:nvSpPr>
            <p:spPr>
              <a:xfrm>
                <a:off x="654344" y="258581"/>
                <a:ext cx="41294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 </a:t>
                </a:r>
                <a:r>
                  <a:rPr lang="ko-Kore-KR" altLang="en-US" sz="1600" b="1" dirty="0">
                    <a:solidFill>
                      <a:schemeClr val="bg1"/>
                    </a:solidFill>
                    <a:latin typeface="BM HANNA Air OTF" panose="020B0600000101010101" pitchFamily="34" charset="-127"/>
                    <a:ea typeface="BM HANNA Air OTF" panose="020B0600000101010101" pitchFamily="34" charset="-127"/>
                  </a:rPr>
                  <a:t>깃 저장소에서 파일들의 영역</a:t>
                </a:r>
                <a:endParaRPr lang="ko-KR" altLang="en-US" sz="16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D03D28-F343-E0E4-4F3D-E4D71788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3" y="209542"/>
              <a:ext cx="436631" cy="43663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F64E3F9-F922-67BA-16DF-8136F522C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6" y="817590"/>
            <a:ext cx="5918088" cy="2744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A449C7-2912-E766-0F16-F8D10172BEB1}"/>
              </a:ext>
            </a:extLst>
          </p:cNvPr>
          <p:cNvSpPr txBox="1"/>
          <p:nvPr/>
        </p:nvSpPr>
        <p:spPr>
          <a:xfrm>
            <a:off x="904617" y="3633412"/>
            <a:ext cx="7758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커밋을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하고나면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왜 깃에서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Area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라는 중간 단계를 만들었는지 알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endParaRPr kumimoji="1" lang="en-US" altLang="ko-Kore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r>
              <a:rPr kumimoji="1" lang="en-US" altLang="ko-Kore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Staging 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영역의 존재 이유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저장소의 변경 이력을 남길 때 각각의 파일의 변경이 아니라 논리적인 변경 이력을 남길 수 있다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 하나 수정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추가 기능 구현 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1200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여러파일수정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))</a:t>
            </a: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따라서 버그를 추적하거나 변경이력을 롤백하기 쉽다</a:t>
            </a:r>
            <a:endParaRPr kumimoji="1" lang="en-US" altLang="ko-KR" sz="12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변경 이력들을 확인하기 쉽다</a:t>
            </a:r>
            <a:r>
              <a:rPr kumimoji="1" lang="en-US" altLang="ko-KR" sz="1200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3834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3429</TotalTime>
  <Words>4856</Words>
  <Application>Microsoft Macintosh PowerPoint</Application>
  <PresentationFormat>화면 슬라이드 쇼(16:9)</PresentationFormat>
  <Paragraphs>417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Calibri</vt:lpstr>
      <vt:lpstr>Arial</vt:lpstr>
      <vt:lpstr>나눔바른펜</vt:lpstr>
      <vt:lpstr>Calibri Light</vt:lpstr>
      <vt:lpstr>BM HANNA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LeeHyeRin</dc:creator>
  <cp:lastModifiedBy>이동재</cp:lastModifiedBy>
  <cp:revision>61</cp:revision>
  <dcterms:created xsi:type="dcterms:W3CDTF">2020-04-13T14:29:49Z</dcterms:created>
  <dcterms:modified xsi:type="dcterms:W3CDTF">2022-05-17T09:54:10Z</dcterms:modified>
</cp:coreProperties>
</file>